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notesMasterIdLst>
    <p:notesMasterId r:id="rId50"/>
  </p:notesMasterIdLst>
  <p:handoutMasterIdLst>
    <p:handoutMasterId r:id="rId51"/>
  </p:handoutMasterIdLst>
  <p:sldIdLst>
    <p:sldId id="455" r:id="rId2"/>
    <p:sldId id="540" r:id="rId3"/>
    <p:sldId id="576" r:id="rId4"/>
    <p:sldId id="577" r:id="rId5"/>
    <p:sldId id="578" r:id="rId6"/>
    <p:sldId id="579" r:id="rId7"/>
    <p:sldId id="580" r:id="rId8"/>
    <p:sldId id="581" r:id="rId9"/>
    <p:sldId id="618" r:id="rId10"/>
    <p:sldId id="582" r:id="rId11"/>
    <p:sldId id="583" r:id="rId12"/>
    <p:sldId id="584" r:id="rId13"/>
    <p:sldId id="621" r:id="rId14"/>
    <p:sldId id="623" r:id="rId15"/>
    <p:sldId id="586" r:id="rId16"/>
    <p:sldId id="585" r:id="rId17"/>
    <p:sldId id="617" r:id="rId18"/>
    <p:sldId id="587" r:id="rId19"/>
    <p:sldId id="588" r:id="rId20"/>
    <p:sldId id="589" r:id="rId21"/>
    <p:sldId id="590" r:id="rId22"/>
    <p:sldId id="616" r:id="rId23"/>
    <p:sldId id="591" r:id="rId24"/>
    <p:sldId id="592" r:id="rId25"/>
    <p:sldId id="593" r:id="rId26"/>
    <p:sldId id="594" r:id="rId27"/>
    <p:sldId id="595" r:id="rId28"/>
    <p:sldId id="615" r:id="rId29"/>
    <p:sldId id="597" r:id="rId30"/>
    <p:sldId id="598" r:id="rId31"/>
    <p:sldId id="599" r:id="rId32"/>
    <p:sldId id="619" r:id="rId33"/>
    <p:sldId id="624" r:id="rId34"/>
    <p:sldId id="600" r:id="rId35"/>
    <p:sldId id="601" r:id="rId36"/>
    <p:sldId id="613" r:id="rId37"/>
    <p:sldId id="602" r:id="rId38"/>
    <p:sldId id="603" r:id="rId39"/>
    <p:sldId id="604" r:id="rId40"/>
    <p:sldId id="605" r:id="rId41"/>
    <p:sldId id="606" r:id="rId42"/>
    <p:sldId id="607" r:id="rId43"/>
    <p:sldId id="614" r:id="rId44"/>
    <p:sldId id="608" r:id="rId45"/>
    <p:sldId id="609" r:id="rId46"/>
    <p:sldId id="610" r:id="rId47"/>
    <p:sldId id="612" r:id="rId48"/>
    <p:sldId id="596" r:id="rId49"/>
  </p:sldIdLst>
  <p:sldSz cx="6858000" cy="5143500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標題大綱" id="{355B8812-3FE5-420C-BA95-DDF5D8749D61}">
          <p14:sldIdLst>
            <p14:sldId id="455"/>
            <p14:sldId id="540"/>
          </p14:sldIdLst>
        </p14:section>
        <p14:section name="系統簡介" id="{0310448B-52EC-4403-B380-42B3D6AD889E}">
          <p14:sldIdLst>
            <p14:sldId id="576"/>
          </p14:sldIdLst>
        </p14:section>
        <p14:section name="帳號權限" id="{5C8A4343-F90C-43A3-90D8-5C5F480E5543}">
          <p14:sldIdLst>
            <p14:sldId id="577"/>
            <p14:sldId id="578"/>
            <p14:sldId id="579"/>
            <p14:sldId id="580"/>
          </p14:sldIdLst>
        </p14:section>
        <p14:section name="功能操作" id="{63A06D24-6293-4867-8260-5A868D7934C8}">
          <p14:sldIdLst>
            <p14:sldId id="581"/>
          </p14:sldIdLst>
        </p14:section>
        <p14:section name="公務預算-單位填報" id="{FD8679E5-4199-42A5-A827-E897E7673FDC}">
          <p14:sldIdLst>
            <p14:sldId id="618"/>
            <p14:sldId id="582"/>
            <p14:sldId id="583"/>
            <p14:sldId id="584"/>
            <p14:sldId id="621"/>
            <p14:sldId id="623"/>
            <p14:sldId id="586"/>
            <p14:sldId id="585"/>
          </p14:sldIdLst>
        </p14:section>
        <p14:section name="公務預算-單位預算主計人員" id="{62394B5F-538E-44A0-941E-067714AB9051}">
          <p14:sldIdLst>
            <p14:sldId id="617"/>
            <p14:sldId id="587"/>
            <p14:sldId id="588"/>
            <p14:sldId id="589"/>
            <p14:sldId id="590"/>
          </p14:sldIdLst>
        </p14:section>
        <p14:section name="公務預算-主管機關主計人員審核" id="{5A3082A0-5CFF-432A-9E1A-6FF58659CC2B}">
          <p14:sldIdLst>
            <p14:sldId id="616"/>
            <p14:sldId id="591"/>
            <p14:sldId id="592"/>
            <p14:sldId id="593"/>
            <p14:sldId id="594"/>
            <p14:sldId id="595"/>
          </p14:sldIdLst>
        </p14:section>
        <p14:section name="基金-單位填報" id="{842BC406-6628-44CB-92FA-E0B15FB1571F}">
          <p14:sldIdLst>
            <p14:sldId id="615"/>
            <p14:sldId id="597"/>
            <p14:sldId id="598"/>
            <p14:sldId id="599"/>
            <p14:sldId id="619"/>
            <p14:sldId id="624"/>
            <p14:sldId id="600"/>
            <p14:sldId id="601"/>
          </p14:sldIdLst>
        </p14:section>
        <p14:section name="基金-主計人員審核" id="{FB565600-08D3-41B8-9EBC-C73770BB4B3C}">
          <p14:sldIdLst>
            <p14:sldId id="613"/>
            <p14:sldId id="602"/>
            <p14:sldId id="603"/>
            <p14:sldId id="604"/>
            <p14:sldId id="605"/>
            <p14:sldId id="606"/>
            <p14:sldId id="607"/>
          </p14:sldIdLst>
        </p14:section>
        <p14:section name="基金-主管機關主計人員審核" id="{87112F47-F91D-471B-A914-43E9048666BF}">
          <p14:sldIdLst>
            <p14:sldId id="614"/>
            <p14:sldId id="608"/>
            <p14:sldId id="609"/>
            <p14:sldId id="610"/>
            <p14:sldId id="612"/>
          </p14:sldIdLst>
        </p14:section>
        <p14:section name="結束" id="{F2C403BA-B929-4FC4-BA56-CBB23456C247}">
          <p14:sldIdLst>
            <p14:sldId id="5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4AAC95"/>
    <a:srgbClr val="0000FF"/>
    <a:srgbClr val="FFFF66"/>
    <a:srgbClr val="FF99FF"/>
    <a:srgbClr val="FF66CC"/>
    <a:srgbClr val="2DC8FF"/>
    <a:srgbClr val="C945A6"/>
    <a:srgbClr val="3333FF"/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等深淺樣式 2 - 輔色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等深淺樣式 2 - 輔色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等深淺樣式 2 - 輔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淺色樣式 1 - 輔色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淺色樣式 3 - 輔色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佈景主題樣式 1 - 輔色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8" autoAdjust="0"/>
    <p:restoredTop sz="94698" autoAdjust="0"/>
  </p:normalViewPr>
  <p:slideViewPr>
    <p:cSldViewPr>
      <p:cViewPr varScale="1">
        <p:scale>
          <a:sx n="87" d="100"/>
          <a:sy n="87" d="100"/>
        </p:scale>
        <p:origin x="1590" y="114"/>
      </p:cViewPr>
      <p:guideLst>
        <p:guide orient="horz" pos="1620"/>
        <p:guide pos="2160"/>
      </p:guideLst>
    </p:cSldViewPr>
  </p:slideViewPr>
  <p:outlineViewPr>
    <p:cViewPr>
      <p:scale>
        <a:sx n="33" d="100"/>
        <a:sy n="33" d="100"/>
      </p:scale>
      <p:origin x="0" y="60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3030" y="-108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3592EF-161E-4737-B835-5498D82B341E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TW" altLang="en-US"/>
        </a:p>
      </dgm:t>
    </dgm:pt>
    <dgm:pt modelId="{7329F9E5-C3C1-4F0B-B230-662F0667E8A2}">
      <dgm:prSet phldrT="[文字]"/>
      <dgm:spPr/>
      <dgm:t>
        <a:bodyPr/>
        <a:lstStyle/>
        <a:p>
          <a:r>
            <a:rPr lang="zh-TW" altLang="en-US" dirty="0">
              <a:latin typeface="+mj-ea"/>
              <a:ea typeface="+mj-ea"/>
            </a:rPr>
            <a:t>系統簡介</a:t>
          </a:r>
        </a:p>
      </dgm:t>
    </dgm:pt>
    <dgm:pt modelId="{3D83C8A8-64CD-498F-8912-BFC946C2F36F}" type="parTrans" cxnId="{EB740FFF-B447-4272-9D99-FD8FE81DB830}">
      <dgm:prSet/>
      <dgm:spPr/>
      <dgm:t>
        <a:bodyPr/>
        <a:lstStyle/>
        <a:p>
          <a:endParaRPr lang="zh-TW" altLang="en-US">
            <a:latin typeface="+mj-ea"/>
            <a:ea typeface="+mj-ea"/>
          </a:endParaRPr>
        </a:p>
      </dgm:t>
    </dgm:pt>
    <dgm:pt modelId="{F84E7EBF-8198-4BDE-A984-971C2FDB4945}" type="sibTrans" cxnId="{EB740FFF-B447-4272-9D99-FD8FE81DB830}">
      <dgm:prSet/>
      <dgm:spPr/>
      <dgm:t>
        <a:bodyPr/>
        <a:lstStyle/>
        <a:p>
          <a:endParaRPr lang="zh-TW" altLang="en-US">
            <a:latin typeface="+mj-ea"/>
            <a:ea typeface="+mj-ea"/>
          </a:endParaRPr>
        </a:p>
      </dgm:t>
    </dgm:pt>
    <dgm:pt modelId="{6C273647-036C-40F6-BEB4-5EC8391B999E}">
      <dgm:prSet phldrT="[文字]"/>
      <dgm:spPr/>
      <dgm:t>
        <a:bodyPr/>
        <a:lstStyle/>
        <a:p>
          <a:r>
            <a:rPr lang="zh-TW" altLang="en-US" dirty="0">
              <a:latin typeface="+mj-ea"/>
              <a:ea typeface="+mj-ea"/>
            </a:rPr>
            <a:t>帳號權限及使用角色</a:t>
          </a:r>
        </a:p>
      </dgm:t>
    </dgm:pt>
    <dgm:pt modelId="{3AE19C1D-7F74-40F8-9ECE-2B2F3B75046D}" type="parTrans" cxnId="{7205F77D-5E45-42C6-BF93-45F87413A025}">
      <dgm:prSet/>
      <dgm:spPr/>
      <dgm:t>
        <a:bodyPr/>
        <a:lstStyle/>
        <a:p>
          <a:endParaRPr lang="zh-TW" altLang="en-US">
            <a:latin typeface="+mj-ea"/>
            <a:ea typeface="+mj-ea"/>
          </a:endParaRPr>
        </a:p>
      </dgm:t>
    </dgm:pt>
    <dgm:pt modelId="{EECC8A3A-9E99-45F9-B913-474D352A0E4F}" type="sibTrans" cxnId="{7205F77D-5E45-42C6-BF93-45F87413A025}">
      <dgm:prSet/>
      <dgm:spPr/>
      <dgm:t>
        <a:bodyPr/>
        <a:lstStyle/>
        <a:p>
          <a:endParaRPr lang="zh-TW" altLang="en-US">
            <a:latin typeface="+mj-ea"/>
            <a:ea typeface="+mj-ea"/>
          </a:endParaRPr>
        </a:p>
      </dgm:t>
    </dgm:pt>
    <dgm:pt modelId="{15BD267A-A3EC-407B-8DDF-3A07366BDD24}">
      <dgm:prSet phldrT="[文字]"/>
      <dgm:spPr/>
      <dgm:t>
        <a:bodyPr/>
        <a:lstStyle/>
        <a:p>
          <a:r>
            <a:rPr lang="zh-TW" altLang="en-US" dirty="0">
              <a:latin typeface="+mj-ea"/>
              <a:ea typeface="+mj-ea"/>
            </a:rPr>
            <a:t>功能與畫面</a:t>
          </a:r>
        </a:p>
      </dgm:t>
    </dgm:pt>
    <dgm:pt modelId="{1A0D5C93-2AA4-4756-85DA-0514575BA517}" type="parTrans" cxnId="{24B54EC6-2901-48E3-8B37-344B2D9F8AE6}">
      <dgm:prSet/>
      <dgm:spPr/>
      <dgm:t>
        <a:bodyPr/>
        <a:lstStyle/>
        <a:p>
          <a:endParaRPr lang="zh-TW" altLang="en-US">
            <a:latin typeface="+mj-ea"/>
            <a:ea typeface="+mj-ea"/>
          </a:endParaRPr>
        </a:p>
      </dgm:t>
    </dgm:pt>
    <dgm:pt modelId="{8B80C391-D6AB-4CC7-974B-7A9A4A0C1749}" type="sibTrans" cxnId="{24B54EC6-2901-48E3-8B37-344B2D9F8AE6}">
      <dgm:prSet/>
      <dgm:spPr/>
      <dgm:t>
        <a:bodyPr/>
        <a:lstStyle/>
        <a:p>
          <a:endParaRPr lang="zh-TW" altLang="en-US">
            <a:latin typeface="+mj-ea"/>
            <a:ea typeface="+mj-ea"/>
          </a:endParaRPr>
        </a:p>
      </dgm:t>
    </dgm:pt>
    <dgm:pt modelId="{CDE4DE5C-7DB4-45B7-82FD-62C93EBB9586}">
      <dgm:prSet phldrT="[文字]"/>
      <dgm:spPr/>
      <dgm:t>
        <a:bodyPr/>
        <a:lstStyle/>
        <a:p>
          <a:r>
            <a:rPr lang="zh-TW" altLang="en-US" dirty="0">
              <a:latin typeface="+mj-ea"/>
              <a:ea typeface="+mj-ea"/>
            </a:rPr>
            <a:t>公務預算填報及審核</a:t>
          </a:r>
        </a:p>
      </dgm:t>
    </dgm:pt>
    <dgm:pt modelId="{659942E5-1B3B-46BB-B3FF-251B068E7187}" type="parTrans" cxnId="{622B9A7D-15D5-40CB-9A06-6FA8800B8490}">
      <dgm:prSet/>
      <dgm:spPr/>
      <dgm:t>
        <a:bodyPr/>
        <a:lstStyle/>
        <a:p>
          <a:endParaRPr lang="zh-TW" altLang="en-US"/>
        </a:p>
      </dgm:t>
    </dgm:pt>
    <dgm:pt modelId="{E3291972-C8A5-4192-8143-D0E40DBD4258}" type="sibTrans" cxnId="{622B9A7D-15D5-40CB-9A06-6FA8800B8490}">
      <dgm:prSet/>
      <dgm:spPr/>
      <dgm:t>
        <a:bodyPr/>
        <a:lstStyle/>
        <a:p>
          <a:endParaRPr lang="zh-TW" altLang="en-US"/>
        </a:p>
      </dgm:t>
    </dgm:pt>
    <dgm:pt modelId="{D33F6FE8-4284-49C8-A01A-FEE254211F74}">
      <dgm:prSet phldrT="[文字]"/>
      <dgm:spPr/>
      <dgm:t>
        <a:bodyPr/>
        <a:lstStyle/>
        <a:p>
          <a:r>
            <a:rPr lang="zh-TW" altLang="en-US" dirty="0">
              <a:latin typeface="+mj-ea"/>
              <a:ea typeface="+mj-ea"/>
            </a:rPr>
            <a:t>基金預算填報及審核</a:t>
          </a:r>
          <a:r>
            <a:rPr lang="en-US" altLang="zh-TW" dirty="0">
              <a:latin typeface="+mj-ea"/>
              <a:ea typeface="+mj-ea"/>
            </a:rPr>
            <a:t>(</a:t>
          </a:r>
          <a:r>
            <a:rPr lang="zh-TW" altLang="en-US" dirty="0">
              <a:latin typeface="+mj-ea"/>
              <a:ea typeface="+mj-ea"/>
            </a:rPr>
            <a:t>營業、非營業基金</a:t>
          </a:r>
          <a:r>
            <a:rPr lang="en-US" altLang="zh-TW" dirty="0">
              <a:latin typeface="+mj-ea"/>
              <a:ea typeface="+mj-ea"/>
            </a:rPr>
            <a:t>)</a:t>
          </a:r>
          <a:endParaRPr lang="zh-TW" altLang="en-US" dirty="0">
            <a:latin typeface="+mj-ea"/>
            <a:ea typeface="+mj-ea"/>
          </a:endParaRPr>
        </a:p>
      </dgm:t>
    </dgm:pt>
    <dgm:pt modelId="{81121F02-5B84-48C2-AED7-194D2036EEBD}" type="parTrans" cxnId="{FE18E554-AB24-4444-B1C0-A5B7DF47A243}">
      <dgm:prSet/>
      <dgm:spPr/>
      <dgm:t>
        <a:bodyPr/>
        <a:lstStyle/>
        <a:p>
          <a:endParaRPr lang="zh-TW" altLang="en-US"/>
        </a:p>
      </dgm:t>
    </dgm:pt>
    <dgm:pt modelId="{4519D1DD-BB87-40D6-BC74-CB0C1F14C1DA}" type="sibTrans" cxnId="{FE18E554-AB24-4444-B1C0-A5B7DF47A243}">
      <dgm:prSet/>
      <dgm:spPr/>
      <dgm:t>
        <a:bodyPr/>
        <a:lstStyle/>
        <a:p>
          <a:endParaRPr lang="zh-TW" altLang="en-US"/>
        </a:p>
      </dgm:t>
    </dgm:pt>
    <dgm:pt modelId="{023FA4FF-D067-4A3C-9ABC-0F62B07A6891}" type="pres">
      <dgm:prSet presAssocID="{2B3592EF-161E-4737-B835-5498D82B341E}" presName="Name0" presStyleCnt="0">
        <dgm:presLayoutVars>
          <dgm:chMax val="7"/>
          <dgm:chPref val="7"/>
          <dgm:dir/>
        </dgm:presLayoutVars>
      </dgm:prSet>
      <dgm:spPr/>
    </dgm:pt>
    <dgm:pt modelId="{B1A0D469-8046-4CBD-8CF0-7CD7216D3B3D}" type="pres">
      <dgm:prSet presAssocID="{2B3592EF-161E-4737-B835-5498D82B341E}" presName="Name1" presStyleCnt="0"/>
      <dgm:spPr/>
    </dgm:pt>
    <dgm:pt modelId="{514286D1-7105-41E9-A9D7-2E1A2CEABC2D}" type="pres">
      <dgm:prSet presAssocID="{2B3592EF-161E-4737-B835-5498D82B341E}" presName="cycle" presStyleCnt="0"/>
      <dgm:spPr/>
    </dgm:pt>
    <dgm:pt modelId="{25829248-3732-473A-94A6-EFC2312AEDD2}" type="pres">
      <dgm:prSet presAssocID="{2B3592EF-161E-4737-B835-5498D82B341E}" presName="srcNode" presStyleLbl="node1" presStyleIdx="0" presStyleCnt="5"/>
      <dgm:spPr/>
    </dgm:pt>
    <dgm:pt modelId="{2E682C9A-00EC-4CA1-8277-8DDFA5023E35}" type="pres">
      <dgm:prSet presAssocID="{2B3592EF-161E-4737-B835-5498D82B341E}" presName="conn" presStyleLbl="parChTrans1D2" presStyleIdx="0" presStyleCnt="1"/>
      <dgm:spPr/>
    </dgm:pt>
    <dgm:pt modelId="{8F1B8BB2-1277-4CF1-8554-9FDCB02269F2}" type="pres">
      <dgm:prSet presAssocID="{2B3592EF-161E-4737-B835-5498D82B341E}" presName="extraNode" presStyleLbl="node1" presStyleIdx="0" presStyleCnt="5"/>
      <dgm:spPr/>
    </dgm:pt>
    <dgm:pt modelId="{3B4A5EC0-FB4A-4CAD-92CE-1EDF3F1D24C5}" type="pres">
      <dgm:prSet presAssocID="{2B3592EF-161E-4737-B835-5498D82B341E}" presName="dstNode" presStyleLbl="node1" presStyleIdx="0" presStyleCnt="5"/>
      <dgm:spPr/>
    </dgm:pt>
    <dgm:pt modelId="{6E01CEF3-A2D3-419A-9458-C5A5365B806D}" type="pres">
      <dgm:prSet presAssocID="{7329F9E5-C3C1-4F0B-B230-662F0667E8A2}" presName="text_1" presStyleLbl="node1" presStyleIdx="0" presStyleCnt="5">
        <dgm:presLayoutVars>
          <dgm:bulletEnabled val="1"/>
        </dgm:presLayoutVars>
      </dgm:prSet>
      <dgm:spPr/>
    </dgm:pt>
    <dgm:pt modelId="{4D24FF27-1883-4BC0-8D13-D131E231E5C9}" type="pres">
      <dgm:prSet presAssocID="{7329F9E5-C3C1-4F0B-B230-662F0667E8A2}" presName="accent_1" presStyleCnt="0"/>
      <dgm:spPr/>
    </dgm:pt>
    <dgm:pt modelId="{3E26008D-43DD-41D9-819B-6FC7ED725843}" type="pres">
      <dgm:prSet presAssocID="{7329F9E5-C3C1-4F0B-B230-662F0667E8A2}" presName="accentRepeatNode" presStyleLbl="solidFgAcc1" presStyleIdx="0" presStyleCnt="5"/>
      <dgm:spPr>
        <a:solidFill>
          <a:schemeClr val="accent1">
            <a:lumMod val="20000"/>
            <a:lumOff val="80000"/>
          </a:schemeClr>
        </a:solidFill>
      </dgm:spPr>
    </dgm:pt>
    <dgm:pt modelId="{861E8D77-3BFD-4378-A49B-8A2BF098EEDC}" type="pres">
      <dgm:prSet presAssocID="{6C273647-036C-40F6-BEB4-5EC8391B999E}" presName="text_2" presStyleLbl="node1" presStyleIdx="1" presStyleCnt="5">
        <dgm:presLayoutVars>
          <dgm:bulletEnabled val="1"/>
        </dgm:presLayoutVars>
      </dgm:prSet>
      <dgm:spPr/>
    </dgm:pt>
    <dgm:pt modelId="{2F627FFC-DFE9-41C8-A6E1-DDC70EBDE013}" type="pres">
      <dgm:prSet presAssocID="{6C273647-036C-40F6-BEB4-5EC8391B999E}" presName="accent_2" presStyleCnt="0"/>
      <dgm:spPr/>
    </dgm:pt>
    <dgm:pt modelId="{2B82D671-8C76-4736-898E-0D39D45289F8}" type="pres">
      <dgm:prSet presAssocID="{6C273647-036C-40F6-BEB4-5EC8391B999E}" presName="accentRepeatNode" presStyleLbl="solidFgAcc1" presStyleIdx="1" presStyleCnt="5"/>
      <dgm:spPr>
        <a:solidFill>
          <a:schemeClr val="tx2">
            <a:lumMod val="40000"/>
            <a:lumOff val="60000"/>
          </a:schemeClr>
        </a:solidFill>
      </dgm:spPr>
    </dgm:pt>
    <dgm:pt modelId="{B23EB37B-40A9-400E-AD5E-54EAA29A1E06}" type="pres">
      <dgm:prSet presAssocID="{15BD267A-A3EC-407B-8DDF-3A07366BDD24}" presName="text_3" presStyleLbl="node1" presStyleIdx="2" presStyleCnt="5">
        <dgm:presLayoutVars>
          <dgm:bulletEnabled val="1"/>
        </dgm:presLayoutVars>
      </dgm:prSet>
      <dgm:spPr/>
    </dgm:pt>
    <dgm:pt modelId="{11BA57EF-D5D5-4193-AD63-EA811CB2ADCD}" type="pres">
      <dgm:prSet presAssocID="{15BD267A-A3EC-407B-8DDF-3A07366BDD24}" presName="accent_3" presStyleCnt="0"/>
      <dgm:spPr/>
    </dgm:pt>
    <dgm:pt modelId="{7568E1DE-3F02-4908-B2C1-1CB173DAEAE5}" type="pres">
      <dgm:prSet presAssocID="{15BD267A-A3EC-407B-8DDF-3A07366BDD24}" presName="accentRepeatNode" presStyleLbl="solidFgAcc1" presStyleIdx="2" presStyleCnt="5"/>
      <dgm:spPr>
        <a:solidFill>
          <a:schemeClr val="tx2">
            <a:lumMod val="60000"/>
            <a:lumOff val="40000"/>
          </a:schemeClr>
        </a:solidFill>
      </dgm:spPr>
    </dgm:pt>
    <dgm:pt modelId="{15E77815-EAA3-499D-8558-FA89703CDE8F}" type="pres">
      <dgm:prSet presAssocID="{CDE4DE5C-7DB4-45B7-82FD-62C93EBB9586}" presName="text_4" presStyleLbl="node1" presStyleIdx="3" presStyleCnt="5">
        <dgm:presLayoutVars>
          <dgm:bulletEnabled val="1"/>
        </dgm:presLayoutVars>
      </dgm:prSet>
      <dgm:spPr/>
    </dgm:pt>
    <dgm:pt modelId="{4B9DA1C5-FC06-4ADE-86C7-86DDE9D49EFB}" type="pres">
      <dgm:prSet presAssocID="{CDE4DE5C-7DB4-45B7-82FD-62C93EBB9586}" presName="accent_4" presStyleCnt="0"/>
      <dgm:spPr/>
    </dgm:pt>
    <dgm:pt modelId="{D2389E25-748F-4AE8-956F-D693D80D1229}" type="pres">
      <dgm:prSet presAssocID="{CDE4DE5C-7DB4-45B7-82FD-62C93EBB9586}" presName="accentRepeatNode" presStyleLbl="solidFgAcc1" presStyleIdx="3" presStyleCnt="5"/>
      <dgm:spPr>
        <a:solidFill>
          <a:schemeClr val="tx2">
            <a:lumMod val="75000"/>
          </a:schemeClr>
        </a:solidFill>
      </dgm:spPr>
    </dgm:pt>
    <dgm:pt modelId="{8EAAB05D-0A6E-4800-B1B3-FD15894012B5}" type="pres">
      <dgm:prSet presAssocID="{D33F6FE8-4284-49C8-A01A-FEE254211F74}" presName="text_5" presStyleLbl="node1" presStyleIdx="4" presStyleCnt="5">
        <dgm:presLayoutVars>
          <dgm:bulletEnabled val="1"/>
        </dgm:presLayoutVars>
      </dgm:prSet>
      <dgm:spPr/>
    </dgm:pt>
    <dgm:pt modelId="{9AEBA91C-D5F3-40B1-9E29-8CCC147B480C}" type="pres">
      <dgm:prSet presAssocID="{D33F6FE8-4284-49C8-A01A-FEE254211F74}" presName="accent_5" presStyleCnt="0"/>
      <dgm:spPr/>
    </dgm:pt>
    <dgm:pt modelId="{618220AE-D782-40E9-B6FA-D1B50097BBD1}" type="pres">
      <dgm:prSet presAssocID="{D33F6FE8-4284-49C8-A01A-FEE254211F74}" presName="accentRepeatNode" presStyleLbl="solidFgAcc1" presStyleIdx="4" presStyleCnt="5"/>
      <dgm:spPr>
        <a:solidFill>
          <a:schemeClr val="accent2">
            <a:lumMod val="50000"/>
          </a:schemeClr>
        </a:solidFill>
      </dgm:spPr>
    </dgm:pt>
  </dgm:ptLst>
  <dgm:cxnLst>
    <dgm:cxn modelId="{FBFBE10A-814B-4D13-9470-8B8E4C20AAF6}" type="presOf" srcId="{6C273647-036C-40F6-BEB4-5EC8391B999E}" destId="{861E8D77-3BFD-4378-A49B-8A2BF098EEDC}" srcOrd="0" destOrd="0" presId="urn:microsoft.com/office/officeart/2008/layout/VerticalCurvedList"/>
    <dgm:cxn modelId="{86C64921-CD79-44F6-B4FB-C2CB2437C81D}" type="presOf" srcId="{D33F6FE8-4284-49C8-A01A-FEE254211F74}" destId="{8EAAB05D-0A6E-4800-B1B3-FD15894012B5}" srcOrd="0" destOrd="0" presId="urn:microsoft.com/office/officeart/2008/layout/VerticalCurvedList"/>
    <dgm:cxn modelId="{FE18E554-AB24-4444-B1C0-A5B7DF47A243}" srcId="{2B3592EF-161E-4737-B835-5498D82B341E}" destId="{D33F6FE8-4284-49C8-A01A-FEE254211F74}" srcOrd="4" destOrd="0" parTransId="{81121F02-5B84-48C2-AED7-194D2036EEBD}" sibTransId="{4519D1DD-BB87-40D6-BC74-CB0C1F14C1DA}"/>
    <dgm:cxn modelId="{622B9A7D-15D5-40CB-9A06-6FA8800B8490}" srcId="{2B3592EF-161E-4737-B835-5498D82B341E}" destId="{CDE4DE5C-7DB4-45B7-82FD-62C93EBB9586}" srcOrd="3" destOrd="0" parTransId="{659942E5-1B3B-46BB-B3FF-251B068E7187}" sibTransId="{E3291972-C8A5-4192-8143-D0E40DBD4258}"/>
    <dgm:cxn modelId="{7205F77D-5E45-42C6-BF93-45F87413A025}" srcId="{2B3592EF-161E-4737-B835-5498D82B341E}" destId="{6C273647-036C-40F6-BEB4-5EC8391B999E}" srcOrd="1" destOrd="0" parTransId="{3AE19C1D-7F74-40F8-9ECE-2B2F3B75046D}" sibTransId="{EECC8A3A-9E99-45F9-B913-474D352A0E4F}"/>
    <dgm:cxn modelId="{644150B7-D59B-4346-9B86-74D2C0447C2C}" type="presOf" srcId="{7329F9E5-C3C1-4F0B-B230-662F0667E8A2}" destId="{6E01CEF3-A2D3-419A-9458-C5A5365B806D}" srcOrd="0" destOrd="0" presId="urn:microsoft.com/office/officeart/2008/layout/VerticalCurvedList"/>
    <dgm:cxn modelId="{24B54EC6-2901-48E3-8B37-344B2D9F8AE6}" srcId="{2B3592EF-161E-4737-B835-5498D82B341E}" destId="{15BD267A-A3EC-407B-8DDF-3A07366BDD24}" srcOrd="2" destOrd="0" parTransId="{1A0D5C93-2AA4-4756-85DA-0514575BA517}" sibTransId="{8B80C391-D6AB-4CC7-974B-7A9A4A0C1749}"/>
    <dgm:cxn modelId="{F4296FC9-0F98-43AC-A487-389FC404F4C1}" type="presOf" srcId="{15BD267A-A3EC-407B-8DDF-3A07366BDD24}" destId="{B23EB37B-40A9-400E-AD5E-54EAA29A1E06}" srcOrd="0" destOrd="0" presId="urn:microsoft.com/office/officeart/2008/layout/VerticalCurvedList"/>
    <dgm:cxn modelId="{A10218ED-2449-4060-89FC-966B4B8D7054}" type="presOf" srcId="{CDE4DE5C-7DB4-45B7-82FD-62C93EBB9586}" destId="{15E77815-EAA3-499D-8558-FA89703CDE8F}" srcOrd="0" destOrd="0" presId="urn:microsoft.com/office/officeart/2008/layout/VerticalCurvedList"/>
    <dgm:cxn modelId="{339B8BEE-F7D8-4A43-898B-95DB5B397F8E}" type="presOf" srcId="{2B3592EF-161E-4737-B835-5498D82B341E}" destId="{023FA4FF-D067-4A3C-9ABC-0F62B07A6891}" srcOrd="0" destOrd="0" presId="urn:microsoft.com/office/officeart/2008/layout/VerticalCurvedList"/>
    <dgm:cxn modelId="{39C930F1-4F58-48EE-B5E6-F661C8348951}" type="presOf" srcId="{F84E7EBF-8198-4BDE-A984-971C2FDB4945}" destId="{2E682C9A-00EC-4CA1-8277-8DDFA5023E35}" srcOrd="0" destOrd="0" presId="urn:microsoft.com/office/officeart/2008/layout/VerticalCurvedList"/>
    <dgm:cxn modelId="{EB740FFF-B447-4272-9D99-FD8FE81DB830}" srcId="{2B3592EF-161E-4737-B835-5498D82B341E}" destId="{7329F9E5-C3C1-4F0B-B230-662F0667E8A2}" srcOrd="0" destOrd="0" parTransId="{3D83C8A8-64CD-498F-8912-BFC946C2F36F}" sibTransId="{F84E7EBF-8198-4BDE-A984-971C2FDB4945}"/>
    <dgm:cxn modelId="{D59FD834-43E2-4431-BC18-1CB43D7015FE}" type="presParOf" srcId="{023FA4FF-D067-4A3C-9ABC-0F62B07A6891}" destId="{B1A0D469-8046-4CBD-8CF0-7CD7216D3B3D}" srcOrd="0" destOrd="0" presId="urn:microsoft.com/office/officeart/2008/layout/VerticalCurvedList"/>
    <dgm:cxn modelId="{D21C3BDB-3F17-486F-B836-62DB6A15CA50}" type="presParOf" srcId="{B1A0D469-8046-4CBD-8CF0-7CD7216D3B3D}" destId="{514286D1-7105-41E9-A9D7-2E1A2CEABC2D}" srcOrd="0" destOrd="0" presId="urn:microsoft.com/office/officeart/2008/layout/VerticalCurvedList"/>
    <dgm:cxn modelId="{F36BBC6F-9D97-4D6A-BF62-B24CA0550A99}" type="presParOf" srcId="{514286D1-7105-41E9-A9D7-2E1A2CEABC2D}" destId="{25829248-3732-473A-94A6-EFC2312AEDD2}" srcOrd="0" destOrd="0" presId="urn:microsoft.com/office/officeart/2008/layout/VerticalCurvedList"/>
    <dgm:cxn modelId="{58D24FAC-00D4-446F-8359-9821E80AF588}" type="presParOf" srcId="{514286D1-7105-41E9-A9D7-2E1A2CEABC2D}" destId="{2E682C9A-00EC-4CA1-8277-8DDFA5023E35}" srcOrd="1" destOrd="0" presId="urn:microsoft.com/office/officeart/2008/layout/VerticalCurvedList"/>
    <dgm:cxn modelId="{3E65A8C3-6C01-4571-B29C-26C008584211}" type="presParOf" srcId="{514286D1-7105-41E9-A9D7-2E1A2CEABC2D}" destId="{8F1B8BB2-1277-4CF1-8554-9FDCB02269F2}" srcOrd="2" destOrd="0" presId="urn:microsoft.com/office/officeart/2008/layout/VerticalCurvedList"/>
    <dgm:cxn modelId="{E64EAC6C-21F3-4794-9B1E-408F4FE781E7}" type="presParOf" srcId="{514286D1-7105-41E9-A9D7-2E1A2CEABC2D}" destId="{3B4A5EC0-FB4A-4CAD-92CE-1EDF3F1D24C5}" srcOrd="3" destOrd="0" presId="urn:microsoft.com/office/officeart/2008/layout/VerticalCurvedList"/>
    <dgm:cxn modelId="{9DB09BD3-1F86-4B78-A9D1-B96B2C5E9019}" type="presParOf" srcId="{B1A0D469-8046-4CBD-8CF0-7CD7216D3B3D}" destId="{6E01CEF3-A2D3-419A-9458-C5A5365B806D}" srcOrd="1" destOrd="0" presId="urn:microsoft.com/office/officeart/2008/layout/VerticalCurvedList"/>
    <dgm:cxn modelId="{E9BDAA8F-F72E-4593-93ED-B0DFBABC8D7C}" type="presParOf" srcId="{B1A0D469-8046-4CBD-8CF0-7CD7216D3B3D}" destId="{4D24FF27-1883-4BC0-8D13-D131E231E5C9}" srcOrd="2" destOrd="0" presId="urn:microsoft.com/office/officeart/2008/layout/VerticalCurvedList"/>
    <dgm:cxn modelId="{72F88187-2050-44EB-AF94-0412C39A4604}" type="presParOf" srcId="{4D24FF27-1883-4BC0-8D13-D131E231E5C9}" destId="{3E26008D-43DD-41D9-819B-6FC7ED725843}" srcOrd="0" destOrd="0" presId="urn:microsoft.com/office/officeart/2008/layout/VerticalCurvedList"/>
    <dgm:cxn modelId="{F62C95C1-90A1-4A76-A726-5116DED8826F}" type="presParOf" srcId="{B1A0D469-8046-4CBD-8CF0-7CD7216D3B3D}" destId="{861E8D77-3BFD-4378-A49B-8A2BF098EEDC}" srcOrd="3" destOrd="0" presId="urn:microsoft.com/office/officeart/2008/layout/VerticalCurvedList"/>
    <dgm:cxn modelId="{15A6F8F6-1076-4D74-9065-A9DA503B0E2D}" type="presParOf" srcId="{B1A0D469-8046-4CBD-8CF0-7CD7216D3B3D}" destId="{2F627FFC-DFE9-41C8-A6E1-DDC70EBDE013}" srcOrd="4" destOrd="0" presId="urn:microsoft.com/office/officeart/2008/layout/VerticalCurvedList"/>
    <dgm:cxn modelId="{CA682CDE-BF22-47BA-B472-0D2F1634A0B0}" type="presParOf" srcId="{2F627FFC-DFE9-41C8-A6E1-DDC70EBDE013}" destId="{2B82D671-8C76-4736-898E-0D39D45289F8}" srcOrd="0" destOrd="0" presId="urn:microsoft.com/office/officeart/2008/layout/VerticalCurvedList"/>
    <dgm:cxn modelId="{9F16C24A-017B-4CF6-9E1A-17C30FB98F58}" type="presParOf" srcId="{B1A0D469-8046-4CBD-8CF0-7CD7216D3B3D}" destId="{B23EB37B-40A9-400E-AD5E-54EAA29A1E06}" srcOrd="5" destOrd="0" presId="urn:microsoft.com/office/officeart/2008/layout/VerticalCurvedList"/>
    <dgm:cxn modelId="{525B770C-EE88-451A-B6D6-26496D523C69}" type="presParOf" srcId="{B1A0D469-8046-4CBD-8CF0-7CD7216D3B3D}" destId="{11BA57EF-D5D5-4193-AD63-EA811CB2ADCD}" srcOrd="6" destOrd="0" presId="urn:microsoft.com/office/officeart/2008/layout/VerticalCurvedList"/>
    <dgm:cxn modelId="{FA6B93D5-3F29-4DB5-BD99-04E13AB4AE2E}" type="presParOf" srcId="{11BA57EF-D5D5-4193-AD63-EA811CB2ADCD}" destId="{7568E1DE-3F02-4908-B2C1-1CB173DAEAE5}" srcOrd="0" destOrd="0" presId="urn:microsoft.com/office/officeart/2008/layout/VerticalCurvedList"/>
    <dgm:cxn modelId="{47D4A2DC-316A-41BF-826A-DD70C74572D0}" type="presParOf" srcId="{B1A0D469-8046-4CBD-8CF0-7CD7216D3B3D}" destId="{15E77815-EAA3-499D-8558-FA89703CDE8F}" srcOrd="7" destOrd="0" presId="urn:microsoft.com/office/officeart/2008/layout/VerticalCurvedList"/>
    <dgm:cxn modelId="{DD73AE87-A061-4509-B893-64D89E62332A}" type="presParOf" srcId="{B1A0D469-8046-4CBD-8CF0-7CD7216D3B3D}" destId="{4B9DA1C5-FC06-4ADE-86C7-86DDE9D49EFB}" srcOrd="8" destOrd="0" presId="urn:microsoft.com/office/officeart/2008/layout/VerticalCurvedList"/>
    <dgm:cxn modelId="{66BE9235-00AA-4519-9AB4-37C8DC8EE81C}" type="presParOf" srcId="{4B9DA1C5-FC06-4ADE-86C7-86DDE9D49EFB}" destId="{D2389E25-748F-4AE8-956F-D693D80D1229}" srcOrd="0" destOrd="0" presId="urn:microsoft.com/office/officeart/2008/layout/VerticalCurvedList"/>
    <dgm:cxn modelId="{07CDFD4F-2A73-4CF0-8E1A-AD4CBD706606}" type="presParOf" srcId="{B1A0D469-8046-4CBD-8CF0-7CD7216D3B3D}" destId="{8EAAB05D-0A6E-4800-B1B3-FD15894012B5}" srcOrd="9" destOrd="0" presId="urn:microsoft.com/office/officeart/2008/layout/VerticalCurvedList"/>
    <dgm:cxn modelId="{EE02FA04-537D-4144-B9E7-245BBBDFFF3C}" type="presParOf" srcId="{B1A0D469-8046-4CBD-8CF0-7CD7216D3B3D}" destId="{9AEBA91C-D5F3-40B1-9E29-8CCC147B480C}" srcOrd="10" destOrd="0" presId="urn:microsoft.com/office/officeart/2008/layout/VerticalCurvedList"/>
    <dgm:cxn modelId="{0776DA57-10B8-43B2-9D2A-8153D548CFCC}" type="presParOf" srcId="{9AEBA91C-D5F3-40B1-9E29-8CCC147B480C}" destId="{618220AE-D782-40E9-B6FA-D1B50097BBD1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52198B-E8FF-49F4-B5B6-9AD5AE0C1746}" type="doc">
      <dgm:prSet loTypeId="urn:microsoft.com/office/officeart/2005/8/layout/vList2" loCatId="list" qsTypeId="urn:microsoft.com/office/officeart/2005/8/quickstyle/simple3" qsCatId="simple" csTypeId="urn:microsoft.com/office/officeart/2005/8/colors/accent1_1" csCatId="accent1" phldr="1"/>
      <dgm:spPr/>
      <dgm:t>
        <a:bodyPr/>
        <a:lstStyle/>
        <a:p>
          <a:endParaRPr lang="zh-TW" altLang="en-US"/>
        </a:p>
      </dgm:t>
    </dgm:pt>
    <dgm:pt modelId="{F62C6EB4-E7CD-4C23-9BE2-8BF7B200E003}">
      <dgm:prSet phldrT="[文字]" custT="1"/>
      <dgm:spPr/>
      <dgm:t>
        <a:bodyPr/>
        <a:lstStyle/>
        <a:p>
          <a:pPr marL="273050" indent="-273050"/>
          <a:r>
            <a:rPr lang="en-US" altLang="zh-TW" sz="14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1</a:t>
          </a:r>
          <a:r>
            <a:rPr lang="zh-TW" altLang="en-US" sz="14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  ［機關管理者］收到一般使用者帳號申請時，應確實審核其申請者之權限是否符合職務所需。</a:t>
          </a:r>
        </a:p>
      </dgm:t>
    </dgm:pt>
    <dgm:pt modelId="{CE57B062-7292-4093-B7BA-A446A91256A8}" type="parTrans" cxnId="{A8797294-13F1-4C7D-AE13-097834002523}">
      <dgm:prSet/>
      <dgm:spPr/>
      <dgm:t>
        <a:bodyPr/>
        <a:lstStyle/>
        <a:p>
          <a:endParaRPr lang="zh-TW" altLang="en-US" sz="1400">
            <a:solidFill>
              <a:schemeClr val="accent6">
                <a:lumMod val="75000"/>
              </a:schemeClr>
            </a:solidFill>
            <a:latin typeface="Segoe Script" pitchFamily="34" charset="0"/>
            <a:ea typeface="+mj-ea"/>
          </a:endParaRPr>
        </a:p>
      </dgm:t>
    </dgm:pt>
    <dgm:pt modelId="{AF6C7AC2-E5EC-442E-A7DD-A56236C36F1C}" type="sibTrans" cxnId="{A8797294-13F1-4C7D-AE13-097834002523}">
      <dgm:prSet/>
      <dgm:spPr/>
      <dgm:t>
        <a:bodyPr/>
        <a:lstStyle/>
        <a:p>
          <a:endParaRPr lang="zh-TW" altLang="en-US" sz="1400">
            <a:solidFill>
              <a:schemeClr val="accent6">
                <a:lumMod val="75000"/>
              </a:schemeClr>
            </a:solidFill>
            <a:latin typeface="Segoe Script" pitchFamily="34" charset="0"/>
            <a:ea typeface="+mj-ea"/>
          </a:endParaRPr>
        </a:p>
      </dgm:t>
    </dgm:pt>
    <dgm:pt modelId="{6C5CB1F5-68F5-4BED-9FAE-387E3332039B}">
      <dgm:prSet custT="1"/>
      <dgm:spPr/>
      <dgm:t>
        <a:bodyPr/>
        <a:lstStyle/>
        <a:p>
          <a:r>
            <a:rPr lang="en-US" altLang="zh-TW" sz="14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2</a:t>
          </a:r>
          <a:r>
            <a:rPr lang="zh-TW" altLang="en-US" sz="14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  </a:t>
          </a:r>
          <a:r>
            <a:rPr lang="zh-TW" sz="14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帳號之申請以使用政府機關網域（</a:t>
          </a:r>
          <a:r>
            <a:rPr lang="en-US" sz="14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*.</a:t>
          </a:r>
          <a:r>
            <a:rPr lang="en-US" sz="1400" dirty="0" err="1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gov.tw</a:t>
          </a:r>
          <a:r>
            <a:rPr lang="zh-TW" sz="14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）電子郵件信箱為原則。</a:t>
          </a:r>
        </a:p>
      </dgm:t>
    </dgm:pt>
    <dgm:pt modelId="{7F80466C-C27E-4D86-A7AB-3E25A7981979}" type="parTrans" cxnId="{1B4A095D-7C43-44DB-9E08-A1B010DAC5E5}">
      <dgm:prSet/>
      <dgm:spPr/>
      <dgm:t>
        <a:bodyPr/>
        <a:lstStyle/>
        <a:p>
          <a:endParaRPr lang="zh-TW" altLang="en-US" sz="1400">
            <a:solidFill>
              <a:schemeClr val="accent6">
                <a:lumMod val="75000"/>
              </a:schemeClr>
            </a:solidFill>
            <a:latin typeface="Segoe Script" pitchFamily="34" charset="0"/>
            <a:ea typeface="+mj-ea"/>
          </a:endParaRPr>
        </a:p>
      </dgm:t>
    </dgm:pt>
    <dgm:pt modelId="{C4C19BA9-8E1C-4A8B-93CC-5C923769ED04}" type="sibTrans" cxnId="{1B4A095D-7C43-44DB-9E08-A1B010DAC5E5}">
      <dgm:prSet/>
      <dgm:spPr/>
      <dgm:t>
        <a:bodyPr/>
        <a:lstStyle/>
        <a:p>
          <a:endParaRPr lang="zh-TW" altLang="en-US" sz="1400">
            <a:solidFill>
              <a:schemeClr val="accent6">
                <a:lumMod val="75000"/>
              </a:schemeClr>
            </a:solidFill>
            <a:latin typeface="Segoe Script" pitchFamily="34" charset="0"/>
            <a:ea typeface="+mj-ea"/>
          </a:endParaRPr>
        </a:p>
      </dgm:t>
    </dgm:pt>
    <dgm:pt modelId="{06193DCB-1BAE-442B-A726-23AD83D59023}">
      <dgm:prSet custT="1"/>
      <dgm:spPr/>
      <dgm:t>
        <a:bodyPr/>
        <a:lstStyle/>
        <a:p>
          <a:r>
            <a:rPr lang="en-US" altLang="zh-TW" sz="14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3</a:t>
          </a:r>
          <a:r>
            <a:rPr lang="zh-TW" altLang="en-US" sz="14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  本院性別平等處每半年造冊清查各機關管理者之帳號。</a:t>
          </a:r>
        </a:p>
      </dgm:t>
    </dgm:pt>
    <dgm:pt modelId="{B197C782-B646-4CEC-8734-055CC3E85CCF}" type="parTrans" cxnId="{F08F6AB4-1615-440E-9E8A-FB745F61D08B}">
      <dgm:prSet/>
      <dgm:spPr/>
      <dgm:t>
        <a:bodyPr/>
        <a:lstStyle/>
        <a:p>
          <a:endParaRPr lang="zh-TW" altLang="en-US" sz="1400">
            <a:solidFill>
              <a:schemeClr val="accent6">
                <a:lumMod val="75000"/>
              </a:schemeClr>
            </a:solidFill>
            <a:latin typeface="Segoe Script" pitchFamily="34" charset="0"/>
            <a:ea typeface="+mj-ea"/>
          </a:endParaRPr>
        </a:p>
      </dgm:t>
    </dgm:pt>
    <dgm:pt modelId="{72F6024F-9290-4490-9CE7-08E9F6DEE8E0}" type="sibTrans" cxnId="{F08F6AB4-1615-440E-9E8A-FB745F61D08B}">
      <dgm:prSet/>
      <dgm:spPr/>
      <dgm:t>
        <a:bodyPr/>
        <a:lstStyle/>
        <a:p>
          <a:endParaRPr lang="zh-TW" altLang="en-US" sz="1400">
            <a:solidFill>
              <a:schemeClr val="accent6">
                <a:lumMod val="75000"/>
              </a:schemeClr>
            </a:solidFill>
            <a:latin typeface="Segoe Script" pitchFamily="34" charset="0"/>
            <a:ea typeface="+mj-ea"/>
          </a:endParaRPr>
        </a:p>
      </dgm:t>
    </dgm:pt>
    <dgm:pt modelId="{BFD723B1-A54F-443B-B6B3-A390D9B51254}" type="pres">
      <dgm:prSet presAssocID="{2152198B-E8FF-49F4-B5B6-9AD5AE0C1746}" presName="linear" presStyleCnt="0">
        <dgm:presLayoutVars>
          <dgm:animLvl val="lvl"/>
          <dgm:resizeHandles val="exact"/>
        </dgm:presLayoutVars>
      </dgm:prSet>
      <dgm:spPr/>
    </dgm:pt>
    <dgm:pt modelId="{DDC6E46E-CEF7-4A1B-9A43-627843EE8AD7}" type="pres">
      <dgm:prSet presAssocID="{F62C6EB4-E7CD-4C23-9BE2-8BF7B200E003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7B404CA-4FC4-4B3E-8F74-387FD1B86359}" type="pres">
      <dgm:prSet presAssocID="{AF6C7AC2-E5EC-442E-A7DD-A56236C36F1C}" presName="spacer" presStyleCnt="0"/>
      <dgm:spPr/>
    </dgm:pt>
    <dgm:pt modelId="{91FF5149-71D1-4A6D-92E5-A65D166BD881}" type="pres">
      <dgm:prSet presAssocID="{6C5CB1F5-68F5-4BED-9FAE-387E3332039B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5FDCE95-4A24-4D86-BDBA-62D038B00637}" type="pres">
      <dgm:prSet presAssocID="{C4C19BA9-8E1C-4A8B-93CC-5C923769ED04}" presName="spacer" presStyleCnt="0"/>
      <dgm:spPr/>
    </dgm:pt>
    <dgm:pt modelId="{03AE4FD9-29D6-4B34-A19E-45D37821B3D9}" type="pres">
      <dgm:prSet presAssocID="{06193DCB-1BAE-442B-A726-23AD83D59023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1B4A095D-7C43-44DB-9E08-A1B010DAC5E5}" srcId="{2152198B-E8FF-49F4-B5B6-9AD5AE0C1746}" destId="{6C5CB1F5-68F5-4BED-9FAE-387E3332039B}" srcOrd="1" destOrd="0" parTransId="{7F80466C-C27E-4D86-A7AB-3E25A7981979}" sibTransId="{C4C19BA9-8E1C-4A8B-93CC-5C923769ED04}"/>
    <dgm:cxn modelId="{A8797294-13F1-4C7D-AE13-097834002523}" srcId="{2152198B-E8FF-49F4-B5B6-9AD5AE0C1746}" destId="{F62C6EB4-E7CD-4C23-9BE2-8BF7B200E003}" srcOrd="0" destOrd="0" parTransId="{CE57B062-7292-4093-B7BA-A446A91256A8}" sibTransId="{AF6C7AC2-E5EC-442E-A7DD-A56236C36F1C}"/>
    <dgm:cxn modelId="{F08F6AB4-1615-440E-9E8A-FB745F61D08B}" srcId="{2152198B-E8FF-49F4-B5B6-9AD5AE0C1746}" destId="{06193DCB-1BAE-442B-A726-23AD83D59023}" srcOrd="2" destOrd="0" parTransId="{B197C782-B646-4CEC-8734-055CC3E85CCF}" sibTransId="{72F6024F-9290-4490-9CE7-08E9F6DEE8E0}"/>
    <dgm:cxn modelId="{40DDE8C1-3918-4C7E-AAA2-08E9B81EBE8C}" type="presOf" srcId="{2152198B-E8FF-49F4-B5B6-9AD5AE0C1746}" destId="{BFD723B1-A54F-443B-B6B3-A390D9B51254}" srcOrd="0" destOrd="0" presId="urn:microsoft.com/office/officeart/2005/8/layout/vList2"/>
    <dgm:cxn modelId="{320261C4-53BF-4264-B018-0D1CE754A18F}" type="presOf" srcId="{06193DCB-1BAE-442B-A726-23AD83D59023}" destId="{03AE4FD9-29D6-4B34-A19E-45D37821B3D9}" srcOrd="0" destOrd="0" presId="urn:microsoft.com/office/officeart/2005/8/layout/vList2"/>
    <dgm:cxn modelId="{15E77DEB-F794-4657-98D9-6FDE52CC4BF3}" type="presOf" srcId="{6C5CB1F5-68F5-4BED-9FAE-387E3332039B}" destId="{91FF5149-71D1-4A6D-92E5-A65D166BD881}" srcOrd="0" destOrd="0" presId="urn:microsoft.com/office/officeart/2005/8/layout/vList2"/>
    <dgm:cxn modelId="{E9D0ADF0-C897-4733-A1CD-56F80878E8B7}" type="presOf" srcId="{F62C6EB4-E7CD-4C23-9BE2-8BF7B200E003}" destId="{DDC6E46E-CEF7-4A1B-9A43-627843EE8AD7}" srcOrd="0" destOrd="0" presId="urn:microsoft.com/office/officeart/2005/8/layout/vList2"/>
    <dgm:cxn modelId="{05D0F6A9-999A-4E70-80FD-A4E041B24540}" type="presParOf" srcId="{BFD723B1-A54F-443B-B6B3-A390D9B51254}" destId="{DDC6E46E-CEF7-4A1B-9A43-627843EE8AD7}" srcOrd="0" destOrd="0" presId="urn:microsoft.com/office/officeart/2005/8/layout/vList2"/>
    <dgm:cxn modelId="{2919F43A-559A-4312-B378-3B70A195B0BE}" type="presParOf" srcId="{BFD723B1-A54F-443B-B6B3-A390D9B51254}" destId="{97B404CA-4FC4-4B3E-8F74-387FD1B86359}" srcOrd="1" destOrd="0" presId="urn:microsoft.com/office/officeart/2005/8/layout/vList2"/>
    <dgm:cxn modelId="{5EE48CC4-1E38-4BD2-9162-B7586FE59844}" type="presParOf" srcId="{BFD723B1-A54F-443B-B6B3-A390D9B51254}" destId="{91FF5149-71D1-4A6D-92E5-A65D166BD881}" srcOrd="2" destOrd="0" presId="urn:microsoft.com/office/officeart/2005/8/layout/vList2"/>
    <dgm:cxn modelId="{7E07D9F1-250D-425A-B8F2-546AFB157618}" type="presParOf" srcId="{BFD723B1-A54F-443B-B6B3-A390D9B51254}" destId="{B5FDCE95-4A24-4D86-BDBA-62D038B00637}" srcOrd="3" destOrd="0" presId="urn:microsoft.com/office/officeart/2005/8/layout/vList2"/>
    <dgm:cxn modelId="{232C3F9C-70D4-458C-B295-69FA706BE545}" type="presParOf" srcId="{BFD723B1-A54F-443B-B6B3-A390D9B51254}" destId="{03AE4FD9-29D6-4B34-A19E-45D37821B3D9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682C9A-00EC-4CA1-8277-8DDFA5023E35}">
      <dsp:nvSpPr>
        <dsp:cNvPr id="0" name=""/>
        <dsp:cNvSpPr/>
      </dsp:nvSpPr>
      <dsp:spPr>
        <a:xfrm>
          <a:off x="-3985805" y="-611895"/>
          <a:ext cx="4749925" cy="4749925"/>
        </a:xfrm>
        <a:prstGeom prst="blockArc">
          <a:avLst>
            <a:gd name="adj1" fmla="val 18900000"/>
            <a:gd name="adj2" fmla="val 2700000"/>
            <a:gd name="adj3" fmla="val 455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E01CEF3-A2D3-419A-9458-C5A5365B806D}">
      <dsp:nvSpPr>
        <dsp:cNvPr id="0" name=""/>
        <dsp:cNvSpPr/>
      </dsp:nvSpPr>
      <dsp:spPr>
        <a:xfrm>
          <a:off x="334836" y="220312"/>
          <a:ext cx="4925714" cy="4409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971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+mj-ea"/>
              <a:ea typeface="+mj-ea"/>
            </a:rPr>
            <a:t>系統簡介</a:t>
          </a:r>
        </a:p>
      </dsp:txBody>
      <dsp:txXfrm>
        <a:off x="334836" y="220312"/>
        <a:ext cx="4925714" cy="440907"/>
      </dsp:txXfrm>
    </dsp:sp>
    <dsp:sp modelId="{3E26008D-43DD-41D9-819B-6FC7ED725843}">
      <dsp:nvSpPr>
        <dsp:cNvPr id="0" name=""/>
        <dsp:cNvSpPr/>
      </dsp:nvSpPr>
      <dsp:spPr>
        <a:xfrm>
          <a:off x="59268" y="165199"/>
          <a:ext cx="551134" cy="551134"/>
        </a:xfrm>
        <a:prstGeom prst="ellipse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61E8D77-3BFD-4378-A49B-8A2BF098EEDC}">
      <dsp:nvSpPr>
        <dsp:cNvPr id="0" name=""/>
        <dsp:cNvSpPr/>
      </dsp:nvSpPr>
      <dsp:spPr>
        <a:xfrm>
          <a:off x="650777" y="881463"/>
          <a:ext cx="4609772" cy="4409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971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+mj-ea"/>
              <a:ea typeface="+mj-ea"/>
            </a:rPr>
            <a:t>帳號權限及使用角色</a:t>
          </a:r>
        </a:p>
      </dsp:txBody>
      <dsp:txXfrm>
        <a:off x="650777" y="881463"/>
        <a:ext cx="4609772" cy="440907"/>
      </dsp:txXfrm>
    </dsp:sp>
    <dsp:sp modelId="{2B82D671-8C76-4736-898E-0D39D45289F8}">
      <dsp:nvSpPr>
        <dsp:cNvPr id="0" name=""/>
        <dsp:cNvSpPr/>
      </dsp:nvSpPr>
      <dsp:spPr>
        <a:xfrm>
          <a:off x="375210" y="826349"/>
          <a:ext cx="551134" cy="551134"/>
        </a:xfrm>
        <a:prstGeom prst="ellipse">
          <a:avLst/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3EB37B-40A9-400E-AD5E-54EAA29A1E06}">
      <dsp:nvSpPr>
        <dsp:cNvPr id="0" name=""/>
        <dsp:cNvSpPr/>
      </dsp:nvSpPr>
      <dsp:spPr>
        <a:xfrm>
          <a:off x="747746" y="1542613"/>
          <a:ext cx="4512803" cy="4409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971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+mj-ea"/>
              <a:ea typeface="+mj-ea"/>
            </a:rPr>
            <a:t>功能與畫面</a:t>
          </a:r>
        </a:p>
      </dsp:txBody>
      <dsp:txXfrm>
        <a:off x="747746" y="1542613"/>
        <a:ext cx="4512803" cy="440907"/>
      </dsp:txXfrm>
    </dsp:sp>
    <dsp:sp modelId="{7568E1DE-3F02-4908-B2C1-1CB173DAEAE5}">
      <dsp:nvSpPr>
        <dsp:cNvPr id="0" name=""/>
        <dsp:cNvSpPr/>
      </dsp:nvSpPr>
      <dsp:spPr>
        <a:xfrm>
          <a:off x="472179" y="1487500"/>
          <a:ext cx="551134" cy="551134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E77815-EAA3-499D-8558-FA89703CDE8F}">
      <dsp:nvSpPr>
        <dsp:cNvPr id="0" name=""/>
        <dsp:cNvSpPr/>
      </dsp:nvSpPr>
      <dsp:spPr>
        <a:xfrm>
          <a:off x="650777" y="2203763"/>
          <a:ext cx="4609772" cy="4409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971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+mj-ea"/>
              <a:ea typeface="+mj-ea"/>
            </a:rPr>
            <a:t>公務預算填報及審核</a:t>
          </a:r>
        </a:p>
      </dsp:txBody>
      <dsp:txXfrm>
        <a:off x="650777" y="2203763"/>
        <a:ext cx="4609772" cy="440907"/>
      </dsp:txXfrm>
    </dsp:sp>
    <dsp:sp modelId="{D2389E25-748F-4AE8-956F-D693D80D1229}">
      <dsp:nvSpPr>
        <dsp:cNvPr id="0" name=""/>
        <dsp:cNvSpPr/>
      </dsp:nvSpPr>
      <dsp:spPr>
        <a:xfrm>
          <a:off x="375210" y="2148650"/>
          <a:ext cx="551134" cy="551134"/>
        </a:xfrm>
        <a:prstGeom prst="ellipse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AAB05D-0A6E-4800-B1B3-FD15894012B5}">
      <dsp:nvSpPr>
        <dsp:cNvPr id="0" name=""/>
        <dsp:cNvSpPr/>
      </dsp:nvSpPr>
      <dsp:spPr>
        <a:xfrm>
          <a:off x="334836" y="2864914"/>
          <a:ext cx="4925714" cy="44090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9971" tIns="43180" rIns="43180" bIns="4318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TW" altLang="en-US" sz="1700" kern="1200" dirty="0">
              <a:latin typeface="+mj-ea"/>
              <a:ea typeface="+mj-ea"/>
            </a:rPr>
            <a:t>基金預算填報及審核</a:t>
          </a:r>
          <a:r>
            <a:rPr lang="en-US" altLang="zh-TW" sz="1700" kern="1200" dirty="0">
              <a:latin typeface="+mj-ea"/>
              <a:ea typeface="+mj-ea"/>
            </a:rPr>
            <a:t>(</a:t>
          </a:r>
          <a:r>
            <a:rPr lang="zh-TW" altLang="en-US" sz="1700" kern="1200" dirty="0">
              <a:latin typeface="+mj-ea"/>
              <a:ea typeface="+mj-ea"/>
            </a:rPr>
            <a:t>營業、非營業基金</a:t>
          </a:r>
          <a:r>
            <a:rPr lang="en-US" altLang="zh-TW" sz="1700" kern="1200" dirty="0">
              <a:latin typeface="+mj-ea"/>
              <a:ea typeface="+mj-ea"/>
            </a:rPr>
            <a:t>)</a:t>
          </a:r>
          <a:endParaRPr lang="zh-TW" altLang="en-US" sz="1700" kern="1200" dirty="0">
            <a:latin typeface="+mj-ea"/>
            <a:ea typeface="+mj-ea"/>
          </a:endParaRPr>
        </a:p>
      </dsp:txBody>
      <dsp:txXfrm>
        <a:off x="334836" y="2864914"/>
        <a:ext cx="4925714" cy="440907"/>
      </dsp:txXfrm>
    </dsp:sp>
    <dsp:sp modelId="{618220AE-D782-40E9-B6FA-D1B50097BBD1}">
      <dsp:nvSpPr>
        <dsp:cNvPr id="0" name=""/>
        <dsp:cNvSpPr/>
      </dsp:nvSpPr>
      <dsp:spPr>
        <a:xfrm>
          <a:off x="59268" y="2809800"/>
          <a:ext cx="551134" cy="551134"/>
        </a:xfrm>
        <a:prstGeom prst="ellipse">
          <a:avLst/>
        </a:prstGeom>
        <a:solidFill>
          <a:schemeClr val="accent2">
            <a:lumMod val="5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C6E46E-CEF7-4A1B-9A43-627843EE8AD7}">
      <dsp:nvSpPr>
        <dsp:cNvPr id="0" name=""/>
        <dsp:cNvSpPr/>
      </dsp:nvSpPr>
      <dsp:spPr>
        <a:xfrm>
          <a:off x="0" y="207"/>
          <a:ext cx="5887172" cy="51505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273050" lvl="0" indent="-27305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400" kern="12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1</a:t>
          </a:r>
          <a:r>
            <a:rPr lang="zh-TW" altLang="en-US" sz="1400" kern="12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  ［機關管理者］收到一般使用者帳號申請時，應確實審核其申請者之權限是否符合職務所需。</a:t>
          </a:r>
        </a:p>
      </dsp:txBody>
      <dsp:txXfrm>
        <a:off x="25143" y="25350"/>
        <a:ext cx="5836886" cy="464765"/>
      </dsp:txXfrm>
    </dsp:sp>
    <dsp:sp modelId="{91FF5149-71D1-4A6D-92E5-A65D166BD881}">
      <dsp:nvSpPr>
        <dsp:cNvPr id="0" name=""/>
        <dsp:cNvSpPr/>
      </dsp:nvSpPr>
      <dsp:spPr>
        <a:xfrm>
          <a:off x="0" y="524863"/>
          <a:ext cx="5887172" cy="51505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400" kern="12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2</a:t>
          </a:r>
          <a:r>
            <a:rPr lang="zh-TW" altLang="en-US" sz="1400" kern="12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  </a:t>
          </a:r>
          <a:r>
            <a:rPr lang="zh-TW" sz="1400" kern="12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帳號之申請以使用政府機關網域（</a:t>
          </a:r>
          <a:r>
            <a:rPr lang="en-US" sz="1400" kern="12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*.</a:t>
          </a:r>
          <a:r>
            <a:rPr lang="en-US" sz="1400" kern="1200" dirty="0" err="1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gov.tw</a:t>
          </a:r>
          <a:r>
            <a:rPr lang="zh-TW" sz="1400" kern="12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）電子郵件信箱為原則。</a:t>
          </a:r>
        </a:p>
      </dsp:txBody>
      <dsp:txXfrm>
        <a:off x="25143" y="550006"/>
        <a:ext cx="5836886" cy="464765"/>
      </dsp:txXfrm>
    </dsp:sp>
    <dsp:sp modelId="{03AE4FD9-29D6-4B34-A19E-45D37821B3D9}">
      <dsp:nvSpPr>
        <dsp:cNvPr id="0" name=""/>
        <dsp:cNvSpPr/>
      </dsp:nvSpPr>
      <dsp:spPr>
        <a:xfrm>
          <a:off x="0" y="1049519"/>
          <a:ext cx="5887172" cy="515051"/>
        </a:xfrm>
        <a:prstGeom prst="roundRect">
          <a:avLst/>
        </a:prstGeom>
        <a:blipFill>
          <a:blip xmlns:r="http://schemas.openxmlformats.org/officeDocument/2006/relationships" r:embed="rId1">
            <a:duotone>
              <a:schemeClr val="lt1">
                <a:hueOff val="0"/>
                <a:satOff val="0"/>
                <a:lumOff val="0"/>
                <a:alphaOff val="0"/>
                <a:tint val="30000"/>
                <a:satMod val="300000"/>
              </a:schemeClr>
              <a:schemeClr val="lt1">
                <a:hueOff val="0"/>
                <a:satOff val="0"/>
                <a:lumOff val="0"/>
                <a:alphaOff val="0"/>
                <a:tint val="40000"/>
                <a:satMod val="200000"/>
              </a:schemeClr>
            </a:duotone>
          </a:blip>
          <a:tile tx="0" ty="0" sx="70000" sy="70000" flip="none" algn="ctr"/>
        </a:blipFill>
        <a:ln>
          <a:noFill/>
        </a:ln>
        <a:effectLst>
          <a:outerShdw blurRad="38100" dist="25400" dir="5400000" algn="t" rotWithShape="0">
            <a:srgbClr val="000000">
              <a:alpha val="5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1400" kern="12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3</a:t>
          </a:r>
          <a:r>
            <a:rPr lang="zh-TW" altLang="en-US" sz="1400" kern="1200" dirty="0">
              <a:solidFill>
                <a:schemeClr val="accent6">
                  <a:lumMod val="75000"/>
                </a:schemeClr>
              </a:solidFill>
              <a:latin typeface="Segoe Script" pitchFamily="34" charset="0"/>
              <a:ea typeface="+mj-ea"/>
            </a:rPr>
            <a:t>  本院性別平等處每半年造冊清查各機關管理者之帳號。</a:t>
          </a:r>
        </a:p>
      </dsp:txBody>
      <dsp:txXfrm>
        <a:off x="25143" y="1074662"/>
        <a:ext cx="5836886" cy="4647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4"/>
            <a:ext cx="2944958" cy="496809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1098" y="4"/>
            <a:ext cx="2944958" cy="496809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D9BCC428-468E-4943-B026-21B3B53A4B00}" type="datetimeFigureOut">
              <a:rPr lang="zh-TW" altLang="en-US" smtClean="0"/>
              <a:pPr/>
              <a:t>2026/10/13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245"/>
            <a:ext cx="2944958" cy="496809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1098" y="9428245"/>
            <a:ext cx="2944958" cy="496809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1A36D08A-5C7E-486D-8549-087D5599AB3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613057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5659" cy="49633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6" y="2"/>
            <a:ext cx="2945659" cy="49633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C7A319F2-A9BF-459E-B175-9783EE790BB2}" type="datetimeFigureOut">
              <a:rPr lang="zh-TW" altLang="en-US" smtClean="0"/>
              <a:pPr/>
              <a:t>2026/10/13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6"/>
            <a:ext cx="5438140" cy="4466988"/>
          </a:xfrm>
          <a:prstGeom prst="rect">
            <a:avLst/>
          </a:prstGeom>
        </p:spPr>
        <p:txBody>
          <a:bodyPr vert="horz" lIns="91432" tIns="45716" rIns="91432" bIns="45716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3" y="9428583"/>
            <a:ext cx="2945659" cy="49633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6" y="9428583"/>
            <a:ext cx="2945659" cy="49633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A5D2FBCB-15D4-4AC8-8584-C1F7A92F2B8E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195514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919163" y="746125"/>
            <a:ext cx="4959350" cy="37211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2FBCB-15D4-4AC8-8584-C1F7A92F2B8E}" type="slidenum">
              <a:rPr lang="zh-TW" altLang="en-US" smtClean="0"/>
              <a:pPr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00536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0" y="0"/>
            <a:ext cx="6858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/>
          </a:p>
        </p:txBody>
      </p:sp>
      <p:sp useBgFill="1">
        <p:nvSpPr>
          <p:cNvPr id="13" name="圓角矩形 12"/>
          <p:cNvSpPr/>
          <p:nvPr/>
        </p:nvSpPr>
        <p:spPr>
          <a:xfrm>
            <a:off x="48985" y="52318"/>
            <a:ext cx="6760029" cy="5019151"/>
          </a:xfrm>
          <a:prstGeom prst="roundRect">
            <a:avLst>
              <a:gd name="adj" fmla="val 4929"/>
            </a:avLst>
          </a:prstGeom>
          <a:solidFill>
            <a:schemeClr val="bg1"/>
          </a:solidFill>
          <a:ln w="9525" cap="sq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0" algn="ctr"/>
            <a:endParaRPr kumimoji="0" lang="en-US" sz="1350"/>
          </a:p>
        </p:txBody>
      </p:sp>
      <p:sp>
        <p:nvSpPr>
          <p:cNvPr id="9" name="副標題 8"/>
          <p:cNvSpPr>
            <a:spLocks noGrp="1"/>
          </p:cNvSpPr>
          <p:nvPr>
            <p:ph type="subTitle" idx="1"/>
          </p:nvPr>
        </p:nvSpPr>
        <p:spPr>
          <a:xfrm>
            <a:off x="971550" y="2400300"/>
            <a:ext cx="4800600" cy="1200150"/>
          </a:xfrm>
        </p:spPr>
        <p:txBody>
          <a:bodyPr/>
          <a:lstStyle>
            <a:lvl1pPr marL="0" indent="0" algn="ctr">
              <a:buNone/>
              <a:defRPr sz="1950">
                <a:solidFill>
                  <a:schemeClr val="tx2"/>
                </a:solidFill>
              </a:defRPr>
            </a:lvl1pPr>
            <a:lvl2pPr marL="342900" indent="0" algn="ctr">
              <a:buNone/>
            </a:lvl2pPr>
            <a:lvl3pPr marL="685800" indent="0" algn="ctr">
              <a:buNone/>
            </a:lvl3pPr>
            <a:lvl4pPr marL="1028700" indent="0" algn="ctr">
              <a:buNone/>
            </a:lvl4pPr>
            <a:lvl5pPr marL="1371600" indent="0" algn="ctr">
              <a:buNone/>
            </a:lvl5pPr>
            <a:lvl6pPr marL="1714500" indent="0" algn="ctr">
              <a:buNone/>
            </a:lvl6pPr>
            <a:lvl7pPr marL="2057400" indent="0" algn="ctr">
              <a:buNone/>
            </a:lvl7pPr>
            <a:lvl8pPr marL="2400300" indent="0" algn="ctr">
              <a:buNone/>
            </a:lvl8pPr>
            <a:lvl9pPr marL="2743200" indent="0" algn="ctr">
              <a:buNone/>
            </a:lvl9pPr>
          </a:lstStyle>
          <a:p>
            <a:r>
              <a:rPr kumimoji="0" lang="zh-TW" altLang="en-US"/>
              <a:t>按一下以編輯母片副標題樣式</a:t>
            </a:r>
            <a:endParaRPr kumimoji="0" lang="en-US"/>
          </a:p>
        </p:txBody>
      </p:sp>
      <p:sp>
        <p:nvSpPr>
          <p:cNvPr id="28" name="日期版面配置區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17" name="頁尾版面配置區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29" name="投影片編號版面配置區 28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F4A811DC-F41C-49EC-8319-446530A96A9C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>
            <a:off x="47199" y="1086978"/>
            <a:ext cx="6766153" cy="114551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10" name="矩形 9"/>
          <p:cNvSpPr/>
          <p:nvPr/>
        </p:nvSpPr>
        <p:spPr>
          <a:xfrm>
            <a:off x="47199" y="1047541"/>
            <a:ext cx="6766153" cy="90435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11" name="矩形 10"/>
          <p:cNvSpPr/>
          <p:nvPr/>
        </p:nvSpPr>
        <p:spPr>
          <a:xfrm>
            <a:off x="47199" y="2232488"/>
            <a:ext cx="6766153" cy="82899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8" name="標題 7"/>
          <p:cNvSpPr>
            <a:spLocks noGrp="1"/>
          </p:cNvSpPr>
          <p:nvPr>
            <p:ph type="ctrTitle"/>
          </p:nvPr>
        </p:nvSpPr>
        <p:spPr>
          <a:xfrm>
            <a:off x="342900" y="1129449"/>
            <a:ext cx="6172200" cy="1102519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2646" y="87474"/>
            <a:ext cx="5829300" cy="857250"/>
          </a:xfrm>
        </p:spPr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9899980B-AC2D-4270-941B-B5A7721C9E74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sz="quarter" idx="1"/>
          </p:nvPr>
        </p:nvSpPr>
        <p:spPr>
          <a:xfrm>
            <a:off x="242646" y="1085850"/>
            <a:ext cx="6498722" cy="3429000"/>
          </a:xfrm>
        </p:spPr>
        <p:txBody>
          <a:bodyPr vert="horz"/>
          <a:lstStyle>
            <a:lvl1pPr>
              <a:defRPr>
                <a:latin typeface="+mj-ea"/>
                <a:ea typeface="+mj-ea"/>
              </a:defRPr>
            </a:lvl1pPr>
            <a:lvl2pPr>
              <a:defRPr>
                <a:latin typeface="+mj-ea"/>
                <a:ea typeface="+mj-ea"/>
              </a:defRPr>
            </a:lvl2pPr>
            <a:lvl3pPr>
              <a:defRPr>
                <a:latin typeface="+mj-ea"/>
                <a:ea typeface="+mj-ea"/>
              </a:defRPr>
            </a:lvl3pPr>
            <a:lvl4pPr>
              <a:defRPr>
                <a:latin typeface="+mj-ea"/>
                <a:ea typeface="+mj-ea"/>
              </a:defRPr>
            </a:lvl4pPr>
            <a:lvl5pPr>
              <a:defRPr>
                <a:latin typeface="+mj-ea"/>
                <a:ea typeface="+mj-ea"/>
              </a:defRPr>
            </a:lvl5pPr>
          </a:lstStyle>
          <a:p>
            <a:pPr lvl="0" eaLnBrk="1" latinLnBrk="0" hangingPunct="1"/>
            <a:r>
              <a:rPr lang="zh-TW" altLang="en-US" dirty="0"/>
              <a:t>按一下以編輯母片文字樣式</a:t>
            </a:r>
          </a:p>
          <a:p>
            <a:pPr lvl="1" eaLnBrk="1" latinLnBrk="0" hangingPunct="1"/>
            <a:r>
              <a:rPr lang="zh-TW" altLang="en-US" dirty="0"/>
              <a:t>第二層</a:t>
            </a:r>
          </a:p>
          <a:p>
            <a:pPr lvl="2" eaLnBrk="1" latinLnBrk="0" hangingPunct="1"/>
            <a:r>
              <a:rPr lang="zh-TW" altLang="en-US" dirty="0"/>
              <a:t>第三層</a:t>
            </a:r>
          </a:p>
          <a:p>
            <a:pPr lvl="3" eaLnBrk="1" latinLnBrk="0" hangingPunct="1"/>
            <a:r>
              <a:rPr lang="zh-TW" altLang="en-US" dirty="0"/>
              <a:t>第四層</a:t>
            </a:r>
          </a:p>
          <a:p>
            <a:pPr lvl="4" eaLnBrk="1" latinLnBrk="0" hangingPunct="1"/>
            <a:r>
              <a:rPr lang="zh-TW" altLang="en-US" dirty="0"/>
              <a:t>第五層</a:t>
            </a:r>
            <a:endParaRPr kumimoji="0" lang="en-US" dirty="0"/>
          </a:p>
        </p:txBody>
      </p:sp>
      <p:cxnSp>
        <p:nvCxnSpPr>
          <p:cNvPr id="10" name="直線接點 9"/>
          <p:cNvCxnSpPr/>
          <p:nvPr userDrawn="1"/>
        </p:nvCxnSpPr>
        <p:spPr>
          <a:xfrm>
            <a:off x="296652" y="897564"/>
            <a:ext cx="5346594" cy="0"/>
          </a:xfrm>
          <a:prstGeom prst="line">
            <a:avLst/>
          </a:prstGeom>
          <a:ln w="76200" cmpd="sng"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0" y="0"/>
            <a:ext cx="6858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41735" y="714376"/>
            <a:ext cx="5829300" cy="1021556"/>
          </a:xfrm>
        </p:spPr>
        <p:txBody>
          <a:bodyPr anchor="b" anchorCtr="0"/>
          <a:lstStyle>
            <a:lvl1pPr algn="l">
              <a:buNone/>
              <a:defRPr sz="3000" b="0" cap="none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541735" y="1910954"/>
            <a:ext cx="5829300" cy="1003697"/>
          </a:xfrm>
        </p:spPr>
        <p:txBody>
          <a:bodyPr anchor="t" anchorCtr="0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TW" altLang="en-US" dirty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600075" y="4629150"/>
            <a:ext cx="3000375" cy="3429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矩形 6"/>
          <p:cNvSpPr/>
          <p:nvPr/>
        </p:nvSpPr>
        <p:spPr>
          <a:xfrm flipV="1">
            <a:off x="52060" y="1782623"/>
            <a:ext cx="6760136" cy="685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8" name="矩形 7"/>
          <p:cNvSpPr/>
          <p:nvPr/>
        </p:nvSpPr>
        <p:spPr>
          <a:xfrm>
            <a:off x="51861" y="1756108"/>
            <a:ext cx="6760336" cy="3428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9" name="矩形 8"/>
          <p:cNvSpPr/>
          <p:nvPr/>
        </p:nvSpPr>
        <p:spPr>
          <a:xfrm>
            <a:off x="51231" y="1851660"/>
            <a:ext cx="6760966" cy="3429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109728" y="4656582"/>
            <a:ext cx="342900" cy="342900"/>
          </a:xfrm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F4A811DC-F41C-49EC-8319-446530A96A9C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F4A811DC-F41C-49EC-8319-446530A96A9C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9" name="內容版面配置區 8"/>
          <p:cNvSpPr>
            <a:spLocks noGrp="1"/>
          </p:cNvSpPr>
          <p:nvPr>
            <p:ph sz="quarter" idx="1"/>
          </p:nvPr>
        </p:nvSpPr>
        <p:spPr>
          <a:xfrm>
            <a:off x="685800" y="1085850"/>
            <a:ext cx="2811780" cy="34290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2"/>
          </p:nvPr>
        </p:nvSpPr>
        <p:spPr>
          <a:xfrm>
            <a:off x="3700463" y="1085850"/>
            <a:ext cx="2811780" cy="342900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04788"/>
            <a:ext cx="5829300" cy="85725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85800" y="1085850"/>
            <a:ext cx="2800350" cy="5715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3"/>
          </p:nvPr>
        </p:nvSpPr>
        <p:spPr>
          <a:xfrm>
            <a:off x="3714750" y="1085850"/>
            <a:ext cx="2800350" cy="5715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18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1500" b="1"/>
            </a:lvl2pPr>
            <a:lvl3pPr>
              <a:buNone/>
              <a:defRPr sz="1350" b="1"/>
            </a:lvl3pPr>
            <a:lvl4pPr>
              <a:buNone/>
              <a:defRPr sz="1200" b="1"/>
            </a:lvl4pPr>
            <a:lvl5pPr>
              <a:buNone/>
              <a:defRPr sz="1200" b="1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F4A811DC-F41C-49EC-8319-446530A96A9C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half" idx="2"/>
          </p:nvPr>
        </p:nvSpPr>
        <p:spPr>
          <a:xfrm>
            <a:off x="685800" y="1685925"/>
            <a:ext cx="2800350" cy="291465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13" name="內容版面配置區 12"/>
          <p:cNvSpPr>
            <a:spLocks noGrp="1"/>
          </p:cNvSpPr>
          <p:nvPr>
            <p:ph sz="half" idx="4"/>
          </p:nvPr>
        </p:nvSpPr>
        <p:spPr>
          <a:xfrm>
            <a:off x="3714750" y="1685925"/>
            <a:ext cx="2800350" cy="291465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F4A811DC-F41C-49EC-8319-446530A96A9C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F4A811DC-F41C-49EC-8319-446530A96A9C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0" y="0"/>
            <a:ext cx="6858000" cy="51435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/>
          </a:p>
        </p:txBody>
      </p:sp>
      <p:sp useBgFill="1">
        <p:nvSpPr>
          <p:cNvPr id="9" name="圓角矩形 8"/>
          <p:cNvSpPr/>
          <p:nvPr/>
        </p:nvSpPr>
        <p:spPr>
          <a:xfrm>
            <a:off x="48006" y="52316"/>
            <a:ext cx="6760029" cy="5020056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204788"/>
            <a:ext cx="5829300" cy="857250"/>
          </a:xfrm>
        </p:spPr>
        <p:txBody>
          <a:bodyPr anchor="b" anchorCtr="0"/>
          <a:lstStyle>
            <a:lvl1pPr algn="l">
              <a:buNone/>
              <a:defRPr sz="30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2"/>
          </p:nvPr>
        </p:nvSpPr>
        <p:spPr>
          <a:xfrm>
            <a:off x="685800" y="1200150"/>
            <a:ext cx="1428750" cy="3371850"/>
          </a:xfrm>
        </p:spPr>
        <p:txBody>
          <a:bodyPr/>
          <a:lstStyle>
            <a:lvl1pPr marL="0" indent="0">
              <a:buNone/>
              <a:defRPr sz="1350"/>
            </a:lvl1pPr>
            <a:lvl2pPr>
              <a:buNone/>
              <a:defRPr sz="900"/>
            </a:lvl2pPr>
            <a:lvl3pPr>
              <a:buNone/>
              <a:defRPr sz="750"/>
            </a:lvl3pPr>
            <a:lvl4pPr>
              <a:buNone/>
              <a:defRPr sz="675"/>
            </a:lvl4pPr>
            <a:lvl5pPr>
              <a:buNone/>
              <a:defRPr sz="675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F4A811DC-F41C-49EC-8319-446530A96A9C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1" name="內容版面配置區 10"/>
          <p:cNvSpPr>
            <a:spLocks noGrp="1"/>
          </p:cNvSpPr>
          <p:nvPr>
            <p:ph sz="quarter" idx="1"/>
          </p:nvPr>
        </p:nvSpPr>
        <p:spPr>
          <a:xfrm>
            <a:off x="2228850" y="1200150"/>
            <a:ext cx="4286250" cy="3371850"/>
          </a:xfrm>
        </p:spPr>
        <p:txBody>
          <a:bodyPr vert="horz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</p:spTree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85800" y="3675413"/>
            <a:ext cx="5486400" cy="391716"/>
          </a:xfrm>
        </p:spPr>
        <p:txBody>
          <a:bodyPr anchor="ctr">
            <a:noAutofit/>
          </a:bodyPr>
          <a:lstStyle>
            <a:lvl1pPr algn="l">
              <a:buNone/>
              <a:defRPr sz="2100" b="0"/>
            </a:lvl1pPr>
          </a:lstStyle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85800" y="4084369"/>
            <a:ext cx="5486400" cy="514350"/>
          </a:xfrm>
        </p:spPr>
        <p:txBody>
          <a:bodyPr/>
          <a:lstStyle>
            <a:lvl1pPr marL="0" indent="0">
              <a:buFontTx/>
              <a:buNone/>
              <a:defRPr sz="1200"/>
            </a:lvl1pPr>
            <a:lvl2pPr>
              <a:defRPr sz="900"/>
            </a:lvl2pPr>
            <a:lvl3pPr>
              <a:defRPr sz="750"/>
            </a:lvl3pPr>
            <a:lvl4pPr>
              <a:defRPr sz="675"/>
            </a:lvl4pPr>
            <a:lvl5pPr>
              <a:defRPr sz="675"/>
            </a:lvl5pPr>
          </a:lstStyle>
          <a:p>
            <a:pPr lvl="0" eaLnBrk="1" latinLnBrk="0" hangingPunct="1"/>
            <a:r>
              <a:rPr kumimoji="0"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685800" y="4629150"/>
            <a:ext cx="2914650" cy="342900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109728" y="4656582"/>
            <a:ext cx="342900" cy="342900"/>
          </a:xfrm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F4A811DC-F41C-49EC-8319-446530A96A9C}" type="slidenum">
              <a:rPr lang="en-US" altLang="zh-TW" smtClean="0"/>
              <a:pPr/>
              <a:t>‹#›</a:t>
            </a:fld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 flipV="1">
            <a:off x="51230" y="3512666"/>
            <a:ext cx="6755130" cy="6858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12" name="矩形 11"/>
          <p:cNvSpPr/>
          <p:nvPr/>
        </p:nvSpPr>
        <p:spPr>
          <a:xfrm>
            <a:off x="51382" y="3487857"/>
            <a:ext cx="6754979" cy="3428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13" name="矩形 12"/>
          <p:cNvSpPr/>
          <p:nvPr/>
        </p:nvSpPr>
        <p:spPr>
          <a:xfrm>
            <a:off x="51384" y="3579920"/>
            <a:ext cx="6754978" cy="3660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232" y="50007"/>
            <a:ext cx="6751405" cy="3436144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kumimoji="0" lang="zh-TW" altLang="en-US"/>
              <a:t>按一下圖示以新增圖片</a:t>
            </a:r>
            <a:endParaRPr kumimoji="0"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F4A811DC-F41C-49EC-8319-446530A96A9C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4972050" y="205981"/>
            <a:ext cx="1508760" cy="4388644"/>
          </a:xfrm>
        </p:spPr>
        <p:txBody>
          <a:bodyPr vert="eaVert"/>
          <a:lstStyle/>
          <a:p>
            <a:r>
              <a:rPr kumimoji="0" lang="zh-TW" altLang="en-US"/>
              <a:t>按一下以編輯母片標題樣式</a:t>
            </a:r>
            <a:endParaRPr kumimoji="0" 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685800" y="205980"/>
            <a:ext cx="4171950" cy="4388644"/>
          </a:xfrm>
        </p:spPr>
        <p:txBody>
          <a:bodyPr vert="eaVert"/>
          <a:lstStyle/>
          <a:p>
            <a:pPr lvl="0" eaLnBrk="1" latinLnBrk="0" hangingPunct="1"/>
            <a:r>
              <a:rPr lang="zh-TW" altLang="en-US"/>
              <a:t>按一下以編輯母片文字樣式</a:t>
            </a:r>
          </a:p>
          <a:p>
            <a:pPr lvl="1" eaLnBrk="1" latinLnBrk="0" hangingPunct="1"/>
            <a:r>
              <a:rPr lang="zh-TW" altLang="en-US"/>
              <a:t>第二層</a:t>
            </a:r>
          </a:p>
          <a:p>
            <a:pPr lvl="2" eaLnBrk="1" latinLnBrk="0" hangingPunct="1"/>
            <a:r>
              <a:rPr lang="zh-TW" altLang="en-US"/>
              <a:t>第三層</a:t>
            </a:r>
          </a:p>
          <a:p>
            <a:pPr lvl="3" eaLnBrk="1" latinLnBrk="0" hangingPunct="1"/>
            <a:r>
              <a:rPr lang="zh-TW" altLang="en-US"/>
              <a:t>第四層</a:t>
            </a:r>
          </a:p>
          <a:p>
            <a:pPr lvl="4" eaLnBrk="1" latinLnBrk="0" hangingPunct="1"/>
            <a:r>
              <a:rPr lang="zh-TW" altLang="en-US"/>
              <a:t>第五層</a:t>
            </a:r>
            <a:endParaRPr kumimoji="0" 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F4A811DC-F41C-49EC-8319-446530A96A9C}" type="slidenum">
              <a:rPr lang="en-US" altLang="zh-TW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  <p:transition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自訂版面配置"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09728" y="123478"/>
            <a:ext cx="6055576" cy="857250"/>
          </a:xfrm>
        </p:spPr>
        <p:txBody>
          <a:bodyPr/>
          <a:lstStyle/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109728" y="4657725"/>
            <a:ext cx="342900" cy="342900"/>
          </a:xfrm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145057E3-2FE9-42A4-8485-22DCA47C727B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lang="en-US" altLang="zh-TW" smtClean="0"/>
            </a:lvl1pPr>
          </a:lstStyle>
          <a:p>
            <a:fld id="{145057E3-2FE9-42A4-8485-22DCA47C727B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057E3-2FE9-42A4-8485-22DCA47C727B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訂版面配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5057E3-2FE9-42A4-8485-22DCA47C727B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0"/>
            <a:ext cx="6858000" cy="51435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sz="1350"/>
          </a:p>
        </p:txBody>
      </p:sp>
      <p:sp useBgFill="1">
        <p:nvSpPr>
          <p:cNvPr id="8" name="圓角矩形 7"/>
          <p:cNvSpPr/>
          <p:nvPr/>
        </p:nvSpPr>
        <p:spPr>
          <a:xfrm>
            <a:off x="48006" y="52316"/>
            <a:ext cx="6760029" cy="5020056"/>
          </a:xfrm>
          <a:prstGeom prst="roundRect">
            <a:avLst>
              <a:gd name="adj" fmla="val 3245"/>
            </a:avLst>
          </a:prstGeom>
          <a:ln w="9525" cap="sq" cmpd="sng" algn="ctr">
            <a:solidFill>
              <a:schemeClr val="bg2">
                <a:lumMod val="5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350" dirty="0">
              <a:latin typeface="+mj-ea"/>
              <a:ea typeface="+mj-ea"/>
            </a:endParaRPr>
          </a:p>
        </p:txBody>
      </p:sp>
      <p:sp>
        <p:nvSpPr>
          <p:cNvPr id="22" name="標題版面配置區 21"/>
          <p:cNvSpPr>
            <a:spLocks noGrp="1"/>
          </p:cNvSpPr>
          <p:nvPr>
            <p:ph type="title"/>
          </p:nvPr>
        </p:nvSpPr>
        <p:spPr>
          <a:xfrm>
            <a:off x="109728" y="110733"/>
            <a:ext cx="6405372" cy="85725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zh-TW" altLang="en-US" dirty="0"/>
              <a:t>按一下以編輯母片標題樣式</a:t>
            </a:r>
            <a:endParaRPr kumimoji="0" lang="en-US" dirty="0"/>
          </a:p>
        </p:txBody>
      </p:sp>
      <p:sp>
        <p:nvSpPr>
          <p:cNvPr id="13" name="文字版面配置區 12"/>
          <p:cNvSpPr>
            <a:spLocks noGrp="1"/>
          </p:cNvSpPr>
          <p:nvPr>
            <p:ph type="body" idx="1"/>
          </p:nvPr>
        </p:nvSpPr>
        <p:spPr>
          <a:xfrm>
            <a:off x="109728" y="1085850"/>
            <a:ext cx="6559632" cy="3429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zh-TW" altLang="en-US" dirty="0"/>
              <a:t>按一下以編輯母片文字樣式</a:t>
            </a:r>
          </a:p>
          <a:p>
            <a:pPr lvl="1" eaLnBrk="1" latinLnBrk="0" hangingPunct="1"/>
            <a:r>
              <a:rPr kumimoji="0" lang="zh-TW" altLang="en-US" dirty="0"/>
              <a:t>第二層</a:t>
            </a:r>
          </a:p>
          <a:p>
            <a:pPr lvl="2" eaLnBrk="1" latinLnBrk="0" hangingPunct="1"/>
            <a:r>
              <a:rPr kumimoji="0" lang="zh-TW" altLang="en-US" dirty="0"/>
              <a:t>第三層</a:t>
            </a:r>
          </a:p>
          <a:p>
            <a:pPr lvl="3" eaLnBrk="1" latinLnBrk="0" hangingPunct="1"/>
            <a:r>
              <a:rPr kumimoji="0" lang="zh-TW" altLang="en-US" dirty="0"/>
              <a:t>第四層</a:t>
            </a:r>
          </a:p>
          <a:p>
            <a:pPr lvl="4" eaLnBrk="1" latinLnBrk="0" hangingPunct="1"/>
            <a:r>
              <a:rPr kumimoji="0" lang="zh-TW" altLang="en-US" dirty="0"/>
              <a:t>第五層</a:t>
            </a:r>
            <a:endParaRPr kumimoji="0" lang="en-US" dirty="0"/>
          </a:p>
        </p:txBody>
      </p:sp>
      <p:sp>
        <p:nvSpPr>
          <p:cNvPr id="14" name="日期版面配置區 13"/>
          <p:cNvSpPr>
            <a:spLocks noGrp="1"/>
          </p:cNvSpPr>
          <p:nvPr>
            <p:ph type="dt" sz="half" idx="2"/>
          </p:nvPr>
        </p:nvSpPr>
        <p:spPr>
          <a:xfrm>
            <a:off x="4629150" y="4643437"/>
            <a:ext cx="1857375" cy="357188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050">
                <a:solidFill>
                  <a:schemeClr val="tx2"/>
                </a:solidFill>
              </a:defRPr>
            </a:lvl1pPr>
          </a:lstStyle>
          <a:p>
            <a:r>
              <a:rPr lang="en-US" altLang="zh-TW"/>
              <a:t>105</a:t>
            </a:r>
            <a:r>
              <a:rPr lang="zh-TW" altLang="en-US"/>
              <a:t>年</a:t>
            </a:r>
            <a:r>
              <a:rPr lang="en-US" altLang="zh-TW"/>
              <a:t>2</a:t>
            </a:r>
            <a:r>
              <a:rPr lang="zh-TW" altLang="en-US"/>
              <a:t>月</a:t>
            </a:r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3"/>
          </p:nvPr>
        </p:nvSpPr>
        <p:spPr>
          <a:xfrm>
            <a:off x="685800" y="4629150"/>
            <a:ext cx="2971800" cy="3429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05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投影片編號版面配置區 22"/>
          <p:cNvSpPr>
            <a:spLocks noGrp="1"/>
          </p:cNvSpPr>
          <p:nvPr>
            <p:ph type="sldNum" sz="quarter" idx="4"/>
          </p:nvPr>
        </p:nvSpPr>
        <p:spPr>
          <a:xfrm>
            <a:off x="109728" y="4657725"/>
            <a:ext cx="342900" cy="342900"/>
          </a:xfrm>
          <a:prstGeom prst="ellipse">
            <a:avLst/>
          </a:prstGeom>
          <a:ln>
            <a:noFill/>
          </a:ln>
        </p:spPr>
        <p:txBody>
          <a:bodyPr wrap="none" lIns="0" tIns="0" rIns="0" bIns="0" anchor="ctr" anchorCtr="1">
            <a:noAutofit/>
          </a:bodyPr>
          <a:lstStyle>
            <a:lvl1pPr>
              <a:defRPr kumimoji="0" lang="en-US" altLang="zh-TW" sz="1050" smtClean="0">
                <a:latin typeface="+mj-lt"/>
                <a:ea typeface="+mj-ea"/>
                <a:cs typeface="+mj-cs"/>
              </a:defRPr>
            </a:lvl1pPr>
          </a:lstStyle>
          <a:p>
            <a:fld id="{145057E3-2FE9-42A4-8485-22DCA47C727B}" type="slidenum">
              <a:rPr lang="en-US" altLang="zh-TW" smtClean="0"/>
              <a:pPr/>
              <a:t>‹#›</a:t>
            </a:fld>
            <a:endParaRPr lang="zh-TW" altLang="en-US" dirty="0"/>
          </a:p>
        </p:txBody>
      </p:sp>
      <p:pic>
        <p:nvPicPr>
          <p:cNvPr id="10" name="圖片 9"/>
          <p:cNvPicPr/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119869" y="141481"/>
            <a:ext cx="648773" cy="7729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672" r:id="rId13"/>
    <p:sldLayoutId id="2147483673" r:id="rId14"/>
    <p:sldLayoutId id="2147483674" r:id="rId15"/>
  </p:sldLayoutIdLst>
  <p:transition>
    <p:wipe dir="r"/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3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05740" indent="-205740" algn="l" rtl="0" eaLnBrk="1" latinLnBrk="0" hangingPunct="1">
        <a:spcBef>
          <a:spcPts val="435"/>
        </a:spcBef>
        <a:buClr>
          <a:schemeClr val="accent1"/>
        </a:buClr>
        <a:buSzPct val="85000"/>
        <a:buFont typeface="Wingdings 2"/>
        <a:buChar char=""/>
        <a:defRPr kumimoji="0" sz="1950" kern="1200">
          <a:solidFill>
            <a:schemeClr val="tx1"/>
          </a:solidFill>
          <a:latin typeface="+mj-ea"/>
          <a:ea typeface="+mj-ea"/>
          <a:cs typeface="+mn-cs"/>
        </a:defRPr>
      </a:lvl1pPr>
      <a:lvl2pPr marL="411480" indent="-171450" algn="l" rtl="0" eaLnBrk="1" latinLnBrk="0" hangingPunct="1">
        <a:spcBef>
          <a:spcPts val="278"/>
        </a:spcBef>
        <a:buClr>
          <a:schemeClr val="accent2"/>
        </a:buClr>
        <a:buSzPct val="85000"/>
        <a:buFont typeface="Wingdings 2"/>
        <a:buChar char=""/>
        <a:defRPr kumimoji="0" sz="1800" kern="1200">
          <a:solidFill>
            <a:schemeClr val="tx1"/>
          </a:solidFill>
          <a:latin typeface="+mj-ea"/>
          <a:ea typeface="+mj-ea"/>
          <a:cs typeface="+mn-cs"/>
        </a:defRPr>
      </a:lvl2pPr>
      <a:lvl3pPr marL="617220" indent="-171450" algn="l" rtl="0" eaLnBrk="1" latinLnBrk="0" hangingPunct="1">
        <a:spcBef>
          <a:spcPts val="278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1500" kern="1200">
          <a:solidFill>
            <a:schemeClr val="tx1"/>
          </a:solidFill>
          <a:latin typeface="+mj-ea"/>
          <a:ea typeface="+mj-ea"/>
          <a:cs typeface="+mn-cs"/>
        </a:defRPr>
      </a:lvl3pPr>
      <a:lvl4pPr marL="822960" indent="-171450" algn="l" rtl="0" eaLnBrk="1" latinLnBrk="0" hangingPunct="1">
        <a:spcBef>
          <a:spcPts val="278"/>
        </a:spcBef>
        <a:buClr>
          <a:schemeClr val="accent3"/>
        </a:buClr>
        <a:buSzPct val="80000"/>
        <a:buFont typeface="Wingdings 2"/>
        <a:buChar char=""/>
        <a:defRPr kumimoji="0" sz="1500" kern="1200">
          <a:solidFill>
            <a:schemeClr val="tx1"/>
          </a:solidFill>
          <a:latin typeface="+mj-ea"/>
          <a:ea typeface="+mj-ea"/>
          <a:cs typeface="+mn-cs"/>
        </a:defRPr>
      </a:lvl4pPr>
      <a:lvl5pPr marL="1028700" indent="-171450" algn="l" rtl="0" eaLnBrk="1" latinLnBrk="0" hangingPunct="1">
        <a:spcBef>
          <a:spcPts val="278"/>
        </a:spcBef>
        <a:buClr>
          <a:schemeClr val="accent3"/>
        </a:buClr>
        <a:buFontTx/>
        <a:buChar char="o"/>
        <a:defRPr kumimoji="0" sz="1500" kern="1200">
          <a:solidFill>
            <a:schemeClr val="tx1"/>
          </a:solidFill>
          <a:latin typeface="+mj-ea"/>
          <a:ea typeface="+mj-ea"/>
          <a:cs typeface="+mn-cs"/>
        </a:defRPr>
      </a:lvl5pPr>
      <a:lvl6pPr marL="1234440" indent="-171450" algn="l" rtl="0" eaLnBrk="1" latinLnBrk="0" hangingPunct="1">
        <a:spcBef>
          <a:spcPts val="278"/>
        </a:spcBef>
        <a:buClr>
          <a:schemeClr val="accent3"/>
        </a:buClr>
        <a:buChar char="•"/>
        <a:defRPr kumimoji="0" sz="13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440180" indent="-171450" algn="l" rtl="0" eaLnBrk="1" latinLnBrk="0" hangingPunct="1">
        <a:spcBef>
          <a:spcPts val="278"/>
        </a:spcBef>
        <a:buClr>
          <a:schemeClr val="accent2"/>
        </a:buClr>
        <a:buChar char="•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" indent="-171450" algn="l" rtl="0" eaLnBrk="1" latinLnBrk="0" hangingPunct="1">
        <a:spcBef>
          <a:spcPts val="278"/>
        </a:spcBef>
        <a:buClr>
          <a:schemeClr val="accent1">
            <a:tint val="60000"/>
          </a:schemeClr>
        </a:buClr>
        <a:buChar char="•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1851660" indent="-171450" algn="l" rtl="0" eaLnBrk="1" latinLnBrk="0" hangingPunct="1">
        <a:spcBef>
          <a:spcPts val="278"/>
        </a:spcBef>
        <a:buClr>
          <a:schemeClr val="accent2">
            <a:tint val="60000"/>
          </a:schemeClr>
        </a:buClr>
        <a:buChar char="•"/>
        <a:defRPr kumimoji="0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7"/>
          <p:cNvSpPr txBox="1">
            <a:spLocks/>
          </p:cNvSpPr>
          <p:nvPr/>
        </p:nvSpPr>
        <p:spPr>
          <a:xfrm>
            <a:off x="485673" y="1923678"/>
            <a:ext cx="5724636" cy="731785"/>
          </a:xfrm>
          <a:prstGeom prst="rect">
            <a:avLst/>
          </a:prstGeom>
        </p:spPr>
        <p:txBody>
          <a:bodyPr vert="horz" lIns="34290" tIns="0" rIns="34290" bIns="0" anchor="b" anchorCtr="0">
            <a:noAutofit/>
          </a:bodyPr>
          <a:lstStyle/>
          <a:p>
            <a:pPr algn="ctr" defTabSz="685800">
              <a:spcBef>
                <a:spcPct val="0"/>
              </a:spcBef>
              <a:defRPr/>
            </a:pPr>
            <a:r>
              <a:rPr lang="zh-TW" altLang="en-US" sz="33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行政院性別預算系統</a:t>
            </a:r>
            <a:br>
              <a:rPr lang="en-US" altLang="zh-TW" sz="33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</a:br>
            <a:r>
              <a:rPr lang="zh-TW" altLang="en-US" sz="33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操作說明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1916832" y="4083918"/>
            <a:ext cx="28623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100" dirty="0">
                <a:latin typeface="Arial" pitchFamily="34" charset="0"/>
                <a:ea typeface="+mj-ea"/>
                <a:cs typeface="Arial" pitchFamily="34" charset="0"/>
              </a:rPr>
              <a:t>109</a:t>
            </a:r>
            <a:r>
              <a:rPr lang="zh-TW" altLang="en-US" sz="2100" dirty="0">
                <a:latin typeface="Arial" pitchFamily="34" charset="0"/>
                <a:ea typeface="+mj-ea"/>
                <a:cs typeface="Arial" pitchFamily="34" charset="0"/>
              </a:rPr>
              <a:t>年</a:t>
            </a:r>
            <a:r>
              <a:rPr lang="en-US" altLang="zh-TW" sz="2100" dirty="0">
                <a:latin typeface="Arial" pitchFamily="34" charset="0"/>
                <a:ea typeface="+mj-ea"/>
                <a:cs typeface="Arial" pitchFamily="34" charset="0"/>
              </a:rPr>
              <a:t>1</a:t>
            </a:r>
            <a:r>
              <a:rPr lang="zh-TW" altLang="en-US" sz="2100" dirty="0">
                <a:latin typeface="Arial" pitchFamily="34" charset="0"/>
                <a:ea typeface="+mj-ea"/>
                <a:cs typeface="Arial" pitchFamily="34" charset="0"/>
              </a:rPr>
              <a:t>月</a:t>
            </a:r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大綱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zh-TW" altLang="en-US" smtClean="0"/>
              <a:pPr/>
              <a:t>2</a:t>
            </a:fld>
            <a:endParaRPr lang="zh-TW" altLang="en-US" dirty="0"/>
          </a:p>
        </p:txBody>
      </p:sp>
      <p:graphicFrame>
        <p:nvGraphicFramePr>
          <p:cNvPr id="4" name="資料庫圖表 3"/>
          <p:cNvGraphicFramePr/>
          <p:nvPr>
            <p:extLst>
              <p:ext uri="{D42A27DB-BD31-4B8C-83A1-F6EECF244321}">
                <p14:modId xmlns:p14="http://schemas.microsoft.com/office/powerpoint/2010/main" val="147715227"/>
              </p:ext>
            </p:extLst>
          </p:nvPr>
        </p:nvGraphicFramePr>
        <p:xfrm>
          <a:off x="764704" y="1131589"/>
          <a:ext cx="5307242" cy="35261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54399317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系統簡介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3</a:t>
            </a:fld>
            <a:endParaRPr lang="zh-TW" altLang="en-US" dirty="0"/>
          </a:p>
        </p:txBody>
      </p:sp>
      <p:sp>
        <p:nvSpPr>
          <p:cNvPr id="5" name="＞形箭號 4"/>
          <p:cNvSpPr/>
          <p:nvPr/>
        </p:nvSpPr>
        <p:spPr>
          <a:xfrm>
            <a:off x="5240762" y="1103965"/>
            <a:ext cx="144016" cy="21602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6" name="＞形箭號 5"/>
          <p:cNvSpPr/>
          <p:nvPr/>
        </p:nvSpPr>
        <p:spPr>
          <a:xfrm flipH="1">
            <a:off x="1268760" y="1103965"/>
            <a:ext cx="144016" cy="21602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7" name="文字方塊 6"/>
          <p:cNvSpPr txBox="1"/>
          <p:nvPr/>
        </p:nvSpPr>
        <p:spPr>
          <a:xfrm>
            <a:off x="1919977" y="1043952"/>
            <a:ext cx="2905542" cy="35754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none" rtlCol="0">
            <a:spAutoFit/>
          </a:bodyPr>
          <a:lstStyle/>
          <a:p>
            <a:r>
              <a:rPr lang="zh-TW" altLang="en-US" sz="1500" dirty="0">
                <a:latin typeface="+mj-ea"/>
                <a:ea typeface="+mj-ea"/>
              </a:rPr>
              <a:t>行政院性別平等資料庫雲端服務</a:t>
            </a:r>
          </a:p>
        </p:txBody>
      </p:sp>
      <p:sp>
        <p:nvSpPr>
          <p:cNvPr id="8" name="文字方塊 7"/>
          <p:cNvSpPr txBox="1"/>
          <p:nvPr/>
        </p:nvSpPr>
        <p:spPr>
          <a:xfrm>
            <a:off x="357586" y="1695255"/>
            <a:ext cx="2517100" cy="35754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dist"/>
            <a:r>
              <a:rPr lang="zh-TW" altLang="en-US" sz="1500" dirty="0">
                <a:latin typeface="+mj-ea"/>
                <a:ea typeface="+mj-ea"/>
              </a:rPr>
              <a:t>性別預算及執行情形資料庫</a:t>
            </a:r>
          </a:p>
        </p:txBody>
      </p:sp>
      <p:sp>
        <p:nvSpPr>
          <p:cNvPr id="9" name="文字方塊 8"/>
          <p:cNvSpPr txBox="1"/>
          <p:nvPr/>
        </p:nvSpPr>
        <p:spPr>
          <a:xfrm>
            <a:off x="3933056" y="1710149"/>
            <a:ext cx="2470487" cy="35754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zh-TW" altLang="en-US" sz="1500" dirty="0">
                <a:latin typeface="+mj-ea"/>
                <a:ea typeface="+mj-ea"/>
              </a:rPr>
              <a:t>基金預算填報及審核</a:t>
            </a:r>
          </a:p>
        </p:txBody>
      </p:sp>
      <p:sp>
        <p:nvSpPr>
          <p:cNvPr id="10" name="文字方塊 9"/>
          <p:cNvSpPr txBox="1"/>
          <p:nvPr/>
        </p:nvSpPr>
        <p:spPr>
          <a:xfrm>
            <a:off x="2231621" y="3769462"/>
            <a:ext cx="2322880" cy="35754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dist"/>
            <a:r>
              <a:rPr lang="zh-TW" altLang="en-US" sz="1500" dirty="0">
                <a:latin typeface="+mj-ea"/>
                <a:ea typeface="+mj-ea"/>
              </a:rPr>
              <a:t>性平處初審、審核、複審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2234614" y="3232735"/>
            <a:ext cx="2276267" cy="35754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zh-TW" altLang="en-US" sz="1500" dirty="0">
                <a:latin typeface="+mj-ea"/>
                <a:ea typeface="+mj-ea"/>
              </a:rPr>
              <a:t>主管機關主計人員審核</a:t>
            </a:r>
          </a:p>
        </p:txBody>
      </p:sp>
      <p:sp>
        <p:nvSpPr>
          <p:cNvPr id="12" name="文字方塊 11"/>
          <p:cNvSpPr txBox="1"/>
          <p:nvPr/>
        </p:nvSpPr>
        <p:spPr>
          <a:xfrm>
            <a:off x="2229862" y="2697740"/>
            <a:ext cx="2276267" cy="35754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zh-TW" altLang="en-US" sz="1500" dirty="0">
                <a:latin typeface="+mj-ea"/>
                <a:ea typeface="+mj-ea"/>
              </a:rPr>
              <a:t>單位預算主計人員審核</a:t>
            </a:r>
          </a:p>
        </p:txBody>
      </p:sp>
      <p:sp>
        <p:nvSpPr>
          <p:cNvPr id="13" name="文字方塊 12"/>
          <p:cNvSpPr txBox="1"/>
          <p:nvPr/>
        </p:nvSpPr>
        <p:spPr>
          <a:xfrm>
            <a:off x="2234614" y="2165542"/>
            <a:ext cx="2276267" cy="35754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dist"/>
            <a:r>
              <a:rPr lang="zh-TW" altLang="en-US" sz="1500" dirty="0">
                <a:latin typeface="+mj-ea"/>
                <a:ea typeface="+mj-ea"/>
              </a:rPr>
              <a:t>單位填報</a:t>
            </a:r>
          </a:p>
        </p:txBody>
      </p:sp>
      <p:cxnSp>
        <p:nvCxnSpPr>
          <p:cNvPr id="18" name="肘形接點 17"/>
          <p:cNvCxnSpPr>
            <a:stCxn id="7" idx="2"/>
            <a:endCxn id="8" idx="0"/>
          </p:cNvCxnSpPr>
          <p:nvPr/>
        </p:nvCxnSpPr>
        <p:spPr>
          <a:xfrm rot="5400000">
            <a:off x="2347563" y="670070"/>
            <a:ext cx="293758" cy="175661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肘形接點 19"/>
          <p:cNvCxnSpPr>
            <a:stCxn id="7" idx="2"/>
            <a:endCxn id="9" idx="0"/>
          </p:cNvCxnSpPr>
          <p:nvPr/>
        </p:nvCxnSpPr>
        <p:spPr>
          <a:xfrm rot="16200000" flipH="1">
            <a:off x="4116198" y="658047"/>
            <a:ext cx="308652" cy="1795552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左大括弧 22"/>
          <p:cNvSpPr/>
          <p:nvPr/>
        </p:nvSpPr>
        <p:spPr>
          <a:xfrm>
            <a:off x="1645886" y="2330964"/>
            <a:ext cx="288032" cy="1603920"/>
          </a:xfrm>
          <a:prstGeom prst="leftBrace">
            <a:avLst>
              <a:gd name="adj1" fmla="val 31172"/>
              <a:gd name="adj2" fmla="val 50000"/>
            </a:avLst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左大括弧 23"/>
          <p:cNvSpPr/>
          <p:nvPr/>
        </p:nvSpPr>
        <p:spPr>
          <a:xfrm flipH="1">
            <a:off x="4802073" y="2330964"/>
            <a:ext cx="288032" cy="1603920"/>
          </a:xfrm>
          <a:prstGeom prst="leftBrace">
            <a:avLst>
              <a:gd name="adj1" fmla="val 31172"/>
              <a:gd name="adj2" fmla="val 50000"/>
            </a:avLst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弧形向右箭號 24"/>
          <p:cNvSpPr/>
          <p:nvPr/>
        </p:nvSpPr>
        <p:spPr>
          <a:xfrm rot="20514152">
            <a:off x="850198" y="2117268"/>
            <a:ext cx="504056" cy="1160943"/>
          </a:xfrm>
          <a:prstGeom prst="curv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6" name="弧形向右箭號 25"/>
          <p:cNvSpPr/>
          <p:nvPr/>
        </p:nvSpPr>
        <p:spPr>
          <a:xfrm rot="1085848" flipH="1">
            <a:off x="5336146" y="2117267"/>
            <a:ext cx="504056" cy="1160943"/>
          </a:xfrm>
          <a:prstGeom prst="curved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8" name="文字方塊 27"/>
          <p:cNvSpPr txBox="1"/>
          <p:nvPr/>
        </p:nvSpPr>
        <p:spPr>
          <a:xfrm>
            <a:off x="546950" y="4230256"/>
            <a:ext cx="569222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2160" indent="-132160">
              <a:lnSpc>
                <a:spcPts val="1500"/>
              </a:lnSpc>
              <a:buFont typeface="+mj-lt"/>
              <a:buAutoNum type="arabicPeriod"/>
            </a:pPr>
            <a:r>
              <a:rPr lang="zh-TW" altLang="en-US" sz="1200" b="1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Segoe Script" pitchFamily="34" charset="0"/>
                <a:ea typeface="+mj-ea"/>
                <a:cs typeface="Arial" pitchFamily="34" charset="0"/>
              </a:rPr>
              <a:t>公務預算之性別預算填報請使用</a:t>
            </a:r>
            <a:r>
              <a:rPr lang="en-US" altLang="zh-TW" sz="1200" b="1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Segoe Script" pitchFamily="34" charset="0"/>
                <a:ea typeface="+mj-ea"/>
                <a:cs typeface="Arial" pitchFamily="34" charset="0"/>
              </a:rPr>
              <a:t>【</a:t>
            </a:r>
            <a:r>
              <a:rPr lang="zh-TW" altLang="en-US" sz="1200" b="1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Segoe Script" pitchFamily="34" charset="0"/>
                <a:ea typeface="+mj-ea"/>
                <a:cs typeface="Arial" pitchFamily="34" charset="0"/>
              </a:rPr>
              <a:t>性別預算及執行情形資料庫</a:t>
            </a:r>
            <a:r>
              <a:rPr lang="en-US" altLang="zh-TW" sz="1200" b="1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Segoe Script" pitchFamily="34" charset="0"/>
                <a:ea typeface="+mj-ea"/>
                <a:cs typeface="Arial" pitchFamily="34" charset="0"/>
              </a:rPr>
              <a:t>】</a:t>
            </a:r>
          </a:p>
          <a:p>
            <a:pPr marL="132160" indent="-132160">
              <a:lnSpc>
                <a:spcPts val="1500"/>
              </a:lnSpc>
              <a:buFont typeface="+mj-lt"/>
              <a:buAutoNum type="arabicPeriod"/>
            </a:pPr>
            <a:r>
              <a:rPr lang="zh-TW" altLang="en-US" sz="1200" b="1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Segoe Script" pitchFamily="34" charset="0"/>
                <a:ea typeface="+mj-ea"/>
                <a:cs typeface="Arial" pitchFamily="34" charset="0"/>
              </a:rPr>
              <a:t>基金預算之性別預算填報請使用</a:t>
            </a:r>
            <a:r>
              <a:rPr lang="en-US" altLang="zh-TW" sz="1200" b="1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Segoe Script" pitchFamily="34" charset="0"/>
                <a:ea typeface="+mj-ea"/>
                <a:cs typeface="Arial" pitchFamily="34" charset="0"/>
              </a:rPr>
              <a:t>【</a:t>
            </a:r>
            <a:r>
              <a:rPr lang="zh-TW" altLang="en-US" sz="1200" b="1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Segoe Script" pitchFamily="34" charset="0"/>
                <a:ea typeface="+mj-ea"/>
                <a:cs typeface="Arial" pitchFamily="34" charset="0"/>
              </a:rPr>
              <a:t>基金預算填報及審核</a:t>
            </a:r>
            <a:r>
              <a:rPr lang="en-US" altLang="zh-TW" sz="1200" b="1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Segoe Script" pitchFamily="34" charset="0"/>
                <a:ea typeface="+mj-ea"/>
                <a:cs typeface="Arial" pitchFamily="34" charset="0"/>
              </a:rPr>
              <a:t>】</a:t>
            </a:r>
            <a:r>
              <a:rPr lang="zh-TW" altLang="en-US" sz="1200" b="1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Segoe Script" pitchFamily="34" charset="0"/>
                <a:ea typeface="+mj-ea"/>
                <a:cs typeface="Arial" pitchFamily="34" charset="0"/>
              </a:rPr>
              <a:t>資料庫</a:t>
            </a:r>
            <a:endParaRPr lang="en-US" altLang="zh-TW" sz="1200" b="1" dirty="0">
              <a:solidFill>
                <a:srgbClr val="0000FF"/>
              </a:solidFill>
              <a:uFill>
                <a:solidFill>
                  <a:srgbClr val="FF0000"/>
                </a:solidFill>
              </a:uFill>
              <a:latin typeface="Segoe Script" pitchFamily="34" charset="0"/>
              <a:ea typeface="+mj-ea"/>
              <a:cs typeface="Arial" pitchFamily="34" charset="0"/>
            </a:endParaRPr>
          </a:p>
          <a:p>
            <a:pPr marL="132160" indent="-132160">
              <a:lnSpc>
                <a:spcPts val="1500"/>
              </a:lnSpc>
              <a:buFont typeface="+mj-lt"/>
              <a:buAutoNum type="arabicPeriod"/>
            </a:pPr>
            <a:r>
              <a:rPr lang="zh-TW" altLang="en-US" sz="1200" b="1" dirty="0">
                <a:solidFill>
                  <a:srgbClr val="0000FF"/>
                </a:solidFill>
                <a:uFill>
                  <a:solidFill>
                    <a:srgbClr val="FF0000"/>
                  </a:solidFill>
                </a:uFill>
                <a:latin typeface="Segoe Script" pitchFamily="34" charset="0"/>
                <a:ea typeface="+mj-ea"/>
                <a:cs typeface="Arial" pitchFamily="34" charset="0"/>
              </a:rPr>
              <a:t>上開兩資料庫各別包括「單位填報」、「單位預算主計人員審核」、「主管機關主計人員審核」、「性平處初審、審核、複審」等階段之功能節點。</a:t>
            </a:r>
            <a:endParaRPr lang="en-US" altLang="zh-TW" sz="1200" b="1" dirty="0">
              <a:solidFill>
                <a:srgbClr val="0000FF"/>
              </a:solidFill>
              <a:latin typeface="Segoe Script" pitchFamily="34" charset="0"/>
              <a:ea typeface="+mj-ea"/>
              <a:cs typeface="Arial" pitchFamily="34" charset="0"/>
            </a:endParaRPr>
          </a:p>
        </p:txBody>
      </p:sp>
      <p:sp>
        <p:nvSpPr>
          <p:cNvPr id="27" name="＞形箭號 26"/>
          <p:cNvSpPr/>
          <p:nvPr/>
        </p:nvSpPr>
        <p:spPr>
          <a:xfrm flipH="1">
            <a:off x="1488046" y="1103965"/>
            <a:ext cx="144016" cy="21602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9" name="＞形箭號 28"/>
          <p:cNvSpPr/>
          <p:nvPr/>
        </p:nvSpPr>
        <p:spPr>
          <a:xfrm>
            <a:off x="5090105" y="1103965"/>
            <a:ext cx="144016" cy="216024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4" name="向下箭號 13"/>
          <p:cNvSpPr/>
          <p:nvPr/>
        </p:nvSpPr>
        <p:spPr>
          <a:xfrm>
            <a:off x="3231043" y="2503648"/>
            <a:ext cx="324036" cy="20019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5" name="向下箭號 14"/>
          <p:cNvSpPr/>
          <p:nvPr/>
        </p:nvSpPr>
        <p:spPr>
          <a:xfrm>
            <a:off x="3231043" y="3032828"/>
            <a:ext cx="324036" cy="20019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  <p:sp>
        <p:nvSpPr>
          <p:cNvPr id="16" name="向下箭號 15"/>
          <p:cNvSpPr/>
          <p:nvPr/>
        </p:nvSpPr>
        <p:spPr>
          <a:xfrm>
            <a:off x="3231043" y="3575919"/>
            <a:ext cx="324036" cy="20019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1350"/>
          </a:p>
        </p:txBody>
      </p:sp>
    </p:spTree>
    <p:extLst>
      <p:ext uri="{BB962C8B-B14F-4D97-AF65-F5344CB8AC3E}">
        <p14:creationId xmlns:p14="http://schemas.microsoft.com/office/powerpoint/2010/main" val="3293662989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帳號權限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4</a:t>
            </a:fld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zh-TW" altLang="en-US" dirty="0"/>
              <a:t>帳號申請及管理</a:t>
            </a:r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endParaRPr lang="en-US" altLang="zh-TW" dirty="0"/>
          </a:p>
          <a:p>
            <a:r>
              <a:rPr lang="zh-TW" altLang="en-US" dirty="0">
                <a:solidFill>
                  <a:schemeClr val="accent6">
                    <a:lumMod val="75000"/>
                  </a:schemeClr>
                </a:solidFill>
              </a:rPr>
              <a:t>注意事項</a:t>
            </a:r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578" y="1420763"/>
            <a:ext cx="2617456" cy="187220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935" y="87474"/>
            <a:ext cx="2168433" cy="328610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向右箭號 6"/>
          <p:cNvSpPr/>
          <p:nvPr/>
        </p:nvSpPr>
        <p:spPr>
          <a:xfrm>
            <a:off x="4436230" y="2499742"/>
            <a:ext cx="216024" cy="197022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aphicFrame>
        <p:nvGraphicFramePr>
          <p:cNvPr id="8" name="資料庫圖表 7"/>
          <p:cNvGraphicFramePr/>
          <p:nvPr>
            <p:extLst>
              <p:ext uri="{D42A27DB-BD31-4B8C-83A1-F6EECF244321}">
                <p14:modId xmlns:p14="http://schemas.microsoft.com/office/powerpoint/2010/main" val="871240597"/>
              </p:ext>
            </p:extLst>
          </p:nvPr>
        </p:nvGraphicFramePr>
        <p:xfrm>
          <a:off x="638170" y="3435846"/>
          <a:ext cx="5887173" cy="15647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矩形 8"/>
          <p:cNvSpPr/>
          <p:nvPr/>
        </p:nvSpPr>
        <p:spPr>
          <a:xfrm>
            <a:off x="298767" y="1644636"/>
            <a:ext cx="1508910" cy="15132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05740" indent="-205740">
              <a:spcBef>
                <a:spcPts val="450"/>
              </a:spcBef>
              <a:spcAft>
                <a:spcPts val="450"/>
              </a:spcAft>
              <a:buClr>
                <a:schemeClr val="accent1">
                  <a:lumMod val="60000"/>
                  <a:lumOff val="40000"/>
                </a:schemeClr>
              </a:buClr>
              <a:buSzPct val="100000"/>
            </a:pPr>
            <a:r>
              <a:rPr lang="zh-TW" altLang="en-US" sz="1400" b="1">
                <a:solidFill>
                  <a:srgbClr val="0000FF"/>
                </a:solidFill>
                <a:latin typeface="Segoe Print" pitchFamily="2" charset="0"/>
                <a:ea typeface="微軟正黑體" pitchFamily="34" charset="-120"/>
                <a:cs typeface="Arial" pitchFamily="34" charset="0"/>
              </a:rPr>
              <a:t>→路徑</a:t>
            </a:r>
            <a:r>
              <a:rPr lang="zh-TW" altLang="en-US" sz="1400" b="1" dirty="0">
                <a:solidFill>
                  <a:srgbClr val="0000FF"/>
                </a:solidFill>
                <a:latin typeface="Segoe Print" pitchFamily="2" charset="0"/>
                <a:ea typeface="微軟正黑體" pitchFamily="34" charset="-120"/>
                <a:cs typeface="Arial" pitchFamily="34" charset="0"/>
              </a:rPr>
              <a:t>：性平會</a:t>
            </a:r>
            <a:r>
              <a:rPr lang="en-US" altLang="zh-TW" sz="1400" b="1" dirty="0">
                <a:solidFill>
                  <a:srgbClr val="0000FF"/>
                </a:solidFill>
                <a:latin typeface="Segoe Print" pitchFamily="2" charset="0"/>
                <a:ea typeface="微軟正黑體" pitchFamily="34" charset="-120"/>
                <a:cs typeface="Arial" pitchFamily="34" charset="0"/>
              </a:rPr>
              <a:t>&gt;</a:t>
            </a:r>
            <a:r>
              <a:rPr lang="zh-TW" altLang="en-US" sz="1400" b="1" dirty="0">
                <a:solidFill>
                  <a:srgbClr val="0000FF"/>
                </a:solidFill>
                <a:latin typeface="Segoe Print" pitchFamily="2" charset="0"/>
                <a:ea typeface="微軟正黑體" pitchFamily="34" charset="-120"/>
                <a:cs typeface="Arial" pitchFamily="34" charset="0"/>
              </a:rPr>
              <a:t>性別主流化</a:t>
            </a:r>
            <a:r>
              <a:rPr lang="en-US" altLang="zh-TW" sz="1400" b="1" dirty="0">
                <a:solidFill>
                  <a:srgbClr val="0000FF"/>
                </a:solidFill>
                <a:latin typeface="Segoe Print" pitchFamily="2" charset="0"/>
                <a:ea typeface="微軟正黑體" pitchFamily="34" charset="-120"/>
                <a:cs typeface="Arial" pitchFamily="34" charset="0"/>
              </a:rPr>
              <a:t>&gt;</a:t>
            </a:r>
            <a:r>
              <a:rPr lang="zh-TW" altLang="en-US" sz="1400" b="1" dirty="0">
                <a:solidFill>
                  <a:srgbClr val="0000FF"/>
                </a:solidFill>
                <a:latin typeface="Segoe Print" pitchFamily="2" charset="0"/>
                <a:ea typeface="微軟正黑體" pitchFamily="34" charset="-120"/>
                <a:cs typeface="Arial" pitchFamily="34" charset="0"/>
              </a:rPr>
              <a:t>性別預算</a:t>
            </a:r>
            <a:r>
              <a:rPr lang="en-US" altLang="zh-TW" sz="1400" b="1" dirty="0">
                <a:solidFill>
                  <a:srgbClr val="0000FF"/>
                </a:solidFill>
                <a:latin typeface="Segoe Print" pitchFamily="2" charset="0"/>
                <a:ea typeface="微軟正黑體" pitchFamily="34" charset="-120"/>
                <a:cs typeface="Arial" pitchFamily="34" charset="0"/>
              </a:rPr>
              <a:t>&gt;</a:t>
            </a:r>
            <a:r>
              <a:rPr lang="zh-TW" altLang="en-US" sz="1400" b="1" dirty="0">
                <a:solidFill>
                  <a:srgbClr val="0000FF"/>
                </a:solidFill>
                <a:latin typeface="Segoe Print" pitchFamily="2" charset="0"/>
                <a:ea typeface="微軟正黑體" pitchFamily="34" charset="-120"/>
                <a:cs typeface="Arial" pitchFamily="34" charset="0"/>
              </a:rPr>
              <a:t>性別預算系統操作</a:t>
            </a:r>
          </a:p>
          <a:p>
            <a:pPr marL="205740" indent="-205740">
              <a:spcBef>
                <a:spcPts val="450"/>
              </a:spcBef>
              <a:spcAft>
                <a:spcPts val="450"/>
              </a:spcAft>
              <a:buClr>
                <a:schemeClr val="accent1">
                  <a:lumMod val="60000"/>
                  <a:lumOff val="40000"/>
                </a:schemeClr>
              </a:buClr>
              <a:buSzPct val="100000"/>
            </a:pPr>
            <a:endParaRPr lang="en-US" altLang="zh-TW" sz="1400" b="1" dirty="0">
              <a:latin typeface="Segoe Print" pitchFamily="2" charset="0"/>
              <a:ea typeface="微軟正黑體" pitchFamily="34" charset="-120"/>
              <a:cs typeface="Arial" pitchFamily="34" charset="0"/>
            </a:endParaRPr>
          </a:p>
        </p:txBody>
      </p:sp>
      <p:sp>
        <p:nvSpPr>
          <p:cNvPr id="13" name="圓角矩形圖說文字 12"/>
          <p:cNvSpPr/>
          <p:nvPr/>
        </p:nvSpPr>
        <p:spPr>
          <a:xfrm>
            <a:off x="2447753" y="87474"/>
            <a:ext cx="2088232" cy="1027328"/>
          </a:xfrm>
          <a:prstGeom prst="wedgeRoundRectCallout">
            <a:avLst>
              <a:gd name="adj1" fmla="val 61584"/>
              <a:gd name="adj2" fmla="val 3393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帳號申請時請選擇帳號類型為「公務用途」，填妥相關資料，點擊頁面下方之「送出申請」。</a:t>
            </a:r>
          </a:p>
        </p:txBody>
      </p:sp>
      <p:sp>
        <p:nvSpPr>
          <p:cNvPr id="14" name="圓角矩形圖說文字 13"/>
          <p:cNvSpPr/>
          <p:nvPr/>
        </p:nvSpPr>
        <p:spPr>
          <a:xfrm>
            <a:off x="5574960" y="1789975"/>
            <a:ext cx="985442" cy="504970"/>
          </a:xfrm>
          <a:prstGeom prst="wedgeRoundRectCallout">
            <a:avLst>
              <a:gd name="adj1" fmla="val -19608"/>
              <a:gd name="adj2" fmla="val -7421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需進行信箱驗證</a:t>
            </a:r>
          </a:p>
        </p:txBody>
      </p:sp>
      <p:sp>
        <p:nvSpPr>
          <p:cNvPr id="15" name="圓角矩形圖說文字 14"/>
          <p:cNvSpPr/>
          <p:nvPr/>
        </p:nvSpPr>
        <p:spPr>
          <a:xfrm>
            <a:off x="5805264" y="2326654"/>
            <a:ext cx="973054" cy="700617"/>
          </a:xfrm>
          <a:prstGeom prst="wedgeRoundRectCallout">
            <a:avLst>
              <a:gd name="adj1" fmla="val -74590"/>
              <a:gd name="adj2" fmla="val -3614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注意：</a:t>
            </a:r>
          </a:p>
          <a:p>
            <a:r>
              <a:rPr lang="zh-TW" altLang="en-US" sz="1400" dirty="0">
                <a:latin typeface="+mj-ea"/>
                <a:ea typeface="+mj-ea"/>
              </a:rPr>
              <a:t>確實填寫正確單位</a:t>
            </a:r>
          </a:p>
        </p:txBody>
      </p:sp>
    </p:spTree>
    <p:extLst>
      <p:ext uri="{BB962C8B-B14F-4D97-AF65-F5344CB8AC3E}">
        <p14:creationId xmlns:p14="http://schemas.microsoft.com/office/powerpoint/2010/main" val="4149730342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使用角色及權限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5</a:t>
            </a:fld>
            <a:endParaRPr lang="zh-TW" altLang="en-US" dirty="0"/>
          </a:p>
        </p:txBody>
      </p:sp>
      <p:sp>
        <p:nvSpPr>
          <p:cNvPr id="6" name="圓角矩形 5"/>
          <p:cNvSpPr/>
          <p:nvPr/>
        </p:nvSpPr>
        <p:spPr>
          <a:xfrm>
            <a:off x="692696" y="1255872"/>
            <a:ext cx="6048671" cy="720080"/>
          </a:xfrm>
          <a:prstGeom prst="roundRect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zh-TW" altLang="en-US" sz="1400" dirty="0">
                <a:latin typeface="+mj-ea"/>
                <a:ea typeface="+mj-ea"/>
              </a:rPr>
              <a:t>僅性別預算及執行情形資料庫（公務預算）才有之權限，可</a:t>
            </a:r>
            <a:r>
              <a:rPr lang="zh-TW" altLang="en-US" sz="1400" u="heavy" dirty="0">
                <a:uFill>
                  <a:solidFill>
                    <a:srgbClr val="FF0000"/>
                  </a:solidFill>
                </a:uFill>
                <a:latin typeface="+mj-ea"/>
                <a:ea typeface="+mj-ea"/>
              </a:rPr>
              <a:t>檢視性別預算介紹資料</a:t>
            </a:r>
            <a:r>
              <a:rPr lang="zh-TW" altLang="en-US" sz="1400" dirty="0">
                <a:latin typeface="+mj-ea"/>
                <a:ea typeface="+mj-ea"/>
              </a:rPr>
              <a:t>，</a:t>
            </a:r>
            <a:r>
              <a:rPr lang="zh-TW" altLang="en-US" sz="1400" u="heavy" dirty="0">
                <a:uFill>
                  <a:solidFill>
                    <a:srgbClr val="FF0000"/>
                  </a:solidFill>
                </a:uFill>
                <a:latin typeface="+mj-ea"/>
                <a:ea typeface="+mj-ea"/>
              </a:rPr>
              <a:t>無填報權限</a:t>
            </a:r>
            <a:r>
              <a:rPr lang="zh-TW" altLang="en-US" sz="1400" dirty="0">
                <a:latin typeface="+mj-ea"/>
                <a:ea typeface="+mj-ea"/>
              </a:rPr>
              <a:t>。</a:t>
            </a:r>
          </a:p>
        </p:txBody>
      </p:sp>
      <p:sp>
        <p:nvSpPr>
          <p:cNvPr id="5" name="五邊形 4"/>
          <p:cNvSpPr/>
          <p:nvPr/>
        </p:nvSpPr>
        <p:spPr>
          <a:xfrm>
            <a:off x="116632" y="944724"/>
            <a:ext cx="1986728" cy="4028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>
                <a:latin typeface="+mj-ea"/>
                <a:ea typeface="+mj-ea"/>
              </a:rPr>
              <a:t>檢視預算使用者</a:t>
            </a:r>
          </a:p>
        </p:txBody>
      </p:sp>
      <p:sp>
        <p:nvSpPr>
          <p:cNvPr id="8" name="圓角矩形 7"/>
          <p:cNvSpPr/>
          <p:nvPr/>
        </p:nvSpPr>
        <p:spPr>
          <a:xfrm>
            <a:off x="690795" y="2316608"/>
            <a:ext cx="6048671" cy="577579"/>
          </a:xfrm>
          <a:prstGeom prst="roundRect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zh-TW" altLang="en-US" sz="1400" dirty="0">
                <a:latin typeface="+mj-ea"/>
                <a:ea typeface="+mj-ea"/>
              </a:rPr>
              <a:t>由各部會及所屬機關</a:t>
            </a:r>
            <a:r>
              <a:rPr lang="zh-TW" altLang="en-US" sz="1400" u="heavy" dirty="0">
                <a:uFill>
                  <a:solidFill>
                    <a:srgbClr val="FF0000"/>
                  </a:solidFill>
                </a:uFill>
                <a:latin typeface="+mj-ea"/>
                <a:ea typeface="+mj-ea"/>
              </a:rPr>
              <a:t>填報性別預算資料</a:t>
            </a:r>
            <a:r>
              <a:rPr lang="zh-TW" altLang="en-US" sz="1400" dirty="0">
                <a:latin typeface="+mj-ea"/>
                <a:ea typeface="+mj-ea"/>
              </a:rPr>
              <a:t>人員擔任一般使用者。</a:t>
            </a:r>
          </a:p>
        </p:txBody>
      </p:sp>
      <p:sp>
        <p:nvSpPr>
          <p:cNvPr id="7" name="五邊形 6"/>
          <p:cNvSpPr/>
          <p:nvPr/>
        </p:nvSpPr>
        <p:spPr>
          <a:xfrm>
            <a:off x="108265" y="2030294"/>
            <a:ext cx="2816679" cy="4028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>
                <a:latin typeface="+mj-ea"/>
                <a:ea typeface="+mj-ea"/>
              </a:rPr>
              <a:t>一般使用者（單位填報人員）</a:t>
            </a:r>
          </a:p>
        </p:txBody>
      </p:sp>
      <p:sp>
        <p:nvSpPr>
          <p:cNvPr id="9" name="圓角矩形 8"/>
          <p:cNvSpPr/>
          <p:nvPr/>
        </p:nvSpPr>
        <p:spPr>
          <a:xfrm>
            <a:off x="4911021" y="987574"/>
            <a:ext cx="1295337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 </a:t>
            </a:r>
            <a:r>
              <a:rPr lang="zh-TW" altLang="en-US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公務預算</a:t>
            </a:r>
            <a:r>
              <a:rPr lang="en-US" altLang="zh-TW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  </a:t>
            </a:r>
            <a:endParaRPr lang="zh-TW" altLang="en-US" sz="14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10" name="圓角矩形 9"/>
          <p:cNvSpPr/>
          <p:nvPr/>
        </p:nvSpPr>
        <p:spPr>
          <a:xfrm>
            <a:off x="4911021" y="2092172"/>
            <a:ext cx="1728192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</a:t>
            </a:r>
            <a:r>
              <a:rPr lang="zh-TW" altLang="en-US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公務預算 基金</a:t>
            </a:r>
            <a:r>
              <a:rPr lang="en-US" altLang="zh-TW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  </a:t>
            </a:r>
            <a:endParaRPr lang="zh-TW" altLang="en-US" sz="14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13" name="圓角矩形 12"/>
          <p:cNvSpPr/>
          <p:nvPr/>
        </p:nvSpPr>
        <p:spPr>
          <a:xfrm>
            <a:off x="690795" y="3311564"/>
            <a:ext cx="6048671" cy="577579"/>
          </a:xfrm>
          <a:prstGeom prst="roundRect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zh-TW" altLang="en-US" sz="1400" dirty="0">
                <a:latin typeface="+mj-ea"/>
                <a:ea typeface="+mj-ea"/>
              </a:rPr>
              <a:t>各機關指定人員擔任，除</a:t>
            </a:r>
            <a:r>
              <a:rPr lang="zh-TW" altLang="en-US" sz="1400" u="heavy" dirty="0">
                <a:uFill>
                  <a:solidFill>
                    <a:srgbClr val="FF0000"/>
                  </a:solidFill>
                </a:uFill>
                <a:latin typeface="+mj-ea"/>
                <a:ea typeface="+mj-ea"/>
              </a:rPr>
              <a:t>具上開使用者之權限</a:t>
            </a:r>
            <a:r>
              <a:rPr lang="zh-TW" altLang="en-US" sz="1400" dirty="0">
                <a:latin typeface="+mj-ea"/>
                <a:ea typeface="+mj-ea"/>
              </a:rPr>
              <a:t>外，負責</a:t>
            </a:r>
            <a:r>
              <a:rPr lang="zh-TW" altLang="en-US" sz="1400" u="heavy" dirty="0">
                <a:uFill>
                  <a:solidFill>
                    <a:srgbClr val="FF0000"/>
                  </a:solidFill>
                </a:uFill>
                <a:latin typeface="+mj-ea"/>
                <a:ea typeface="+mj-ea"/>
              </a:rPr>
              <a:t>審核機關內部一般使用者填報之資料</a:t>
            </a:r>
            <a:r>
              <a:rPr lang="zh-TW" altLang="en-US" sz="1400" dirty="0">
                <a:latin typeface="+mj-ea"/>
                <a:ea typeface="+mj-ea"/>
              </a:rPr>
              <a:t>。</a:t>
            </a:r>
          </a:p>
        </p:txBody>
      </p:sp>
      <p:sp>
        <p:nvSpPr>
          <p:cNvPr id="14" name="圓角矩形 13"/>
          <p:cNvSpPr/>
          <p:nvPr/>
        </p:nvSpPr>
        <p:spPr>
          <a:xfrm>
            <a:off x="684278" y="4333808"/>
            <a:ext cx="6048671" cy="577579"/>
          </a:xfrm>
          <a:prstGeom prst="roundRect">
            <a:avLst/>
          </a:prstGeom>
          <a:ln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zh-TW" altLang="en-US" sz="1400" dirty="0">
                <a:latin typeface="+mj-ea"/>
                <a:ea typeface="+mj-ea"/>
              </a:rPr>
              <a:t>各部會指定人員擔任，除</a:t>
            </a:r>
            <a:r>
              <a:rPr lang="zh-TW" altLang="en-US" sz="1400" u="heavy" dirty="0">
                <a:uFill>
                  <a:solidFill>
                    <a:srgbClr val="FF0000"/>
                  </a:solidFill>
                </a:uFill>
                <a:latin typeface="+mj-ea"/>
                <a:ea typeface="+mj-ea"/>
              </a:rPr>
              <a:t>具上開使用者之權限</a:t>
            </a:r>
            <a:r>
              <a:rPr lang="zh-TW" altLang="en-US" sz="1400" dirty="0">
                <a:latin typeface="+mj-ea"/>
                <a:ea typeface="+mj-ea"/>
              </a:rPr>
              <a:t>外，負責</a:t>
            </a:r>
            <a:r>
              <a:rPr lang="zh-TW" altLang="en-US" sz="1400" u="heavy" dirty="0">
                <a:uFill>
                  <a:solidFill>
                    <a:srgbClr val="FF0000"/>
                  </a:solidFill>
                </a:uFill>
                <a:latin typeface="+mj-ea"/>
                <a:ea typeface="+mj-ea"/>
              </a:rPr>
              <a:t>彙整、審核該部會及所屬機關填報之資料</a:t>
            </a:r>
            <a:r>
              <a:rPr lang="zh-TW" altLang="en-US" sz="1400" dirty="0">
                <a:latin typeface="+mj-ea"/>
                <a:ea typeface="+mj-ea"/>
              </a:rPr>
              <a:t>及</a:t>
            </a:r>
            <a:r>
              <a:rPr lang="zh-TW" altLang="en-US" sz="1400" u="heavy" dirty="0">
                <a:uFill>
                  <a:solidFill>
                    <a:srgbClr val="FF0000"/>
                  </a:solidFill>
                </a:uFill>
                <a:latin typeface="+mj-ea"/>
                <a:ea typeface="+mj-ea"/>
              </a:rPr>
              <a:t>上開使用者權限之新增與異動</a:t>
            </a:r>
            <a:r>
              <a:rPr lang="zh-TW" altLang="en-US" sz="1400" dirty="0">
                <a:latin typeface="+mj-ea"/>
                <a:ea typeface="+mj-ea"/>
              </a:rPr>
              <a:t>。</a:t>
            </a:r>
          </a:p>
        </p:txBody>
      </p:sp>
      <p:sp>
        <p:nvSpPr>
          <p:cNvPr id="11" name="五邊形 10"/>
          <p:cNvSpPr/>
          <p:nvPr/>
        </p:nvSpPr>
        <p:spPr>
          <a:xfrm>
            <a:off x="108265" y="2938813"/>
            <a:ext cx="4218977" cy="4028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>
                <a:latin typeface="+mj-ea"/>
                <a:ea typeface="+mj-ea"/>
              </a:rPr>
              <a:t>機關管理者－單位預算（單位預算主計人員）</a:t>
            </a:r>
          </a:p>
        </p:txBody>
      </p:sp>
      <p:sp>
        <p:nvSpPr>
          <p:cNvPr id="12" name="五邊形 11"/>
          <p:cNvSpPr/>
          <p:nvPr/>
        </p:nvSpPr>
        <p:spPr>
          <a:xfrm>
            <a:off x="71124" y="3960228"/>
            <a:ext cx="4842538" cy="4028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>
                <a:latin typeface="+mj-ea"/>
                <a:ea typeface="+mj-ea"/>
              </a:rPr>
              <a:t>機關管理者－主管機關（主管機關主計人員）</a:t>
            </a:r>
          </a:p>
        </p:txBody>
      </p:sp>
      <p:sp>
        <p:nvSpPr>
          <p:cNvPr id="15" name="圓角矩形 14"/>
          <p:cNvSpPr/>
          <p:nvPr/>
        </p:nvSpPr>
        <p:spPr>
          <a:xfrm>
            <a:off x="4945764" y="3000481"/>
            <a:ext cx="1728192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</a:t>
            </a:r>
            <a:r>
              <a:rPr lang="zh-TW" altLang="en-US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公務預算 基金</a:t>
            </a:r>
            <a:r>
              <a:rPr lang="en-US" altLang="zh-TW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  </a:t>
            </a:r>
            <a:endParaRPr lang="zh-TW" altLang="en-US" sz="14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16" name="圓角矩形 15"/>
          <p:cNvSpPr/>
          <p:nvPr/>
        </p:nvSpPr>
        <p:spPr>
          <a:xfrm>
            <a:off x="4959209" y="4003078"/>
            <a:ext cx="1728192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</a:t>
            </a:r>
            <a:r>
              <a:rPr lang="zh-TW" altLang="en-US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公務預算 基金</a:t>
            </a:r>
            <a:r>
              <a:rPr lang="en-US" altLang="zh-TW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  </a:t>
            </a:r>
            <a:endParaRPr lang="zh-TW" altLang="en-US" sz="14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131358071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系統權限授權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6</a:t>
            </a:fld>
            <a:endParaRPr lang="zh-TW" altLang="en-US" dirty="0"/>
          </a:p>
        </p:txBody>
      </p:sp>
      <p:sp>
        <p:nvSpPr>
          <p:cNvPr id="7" name="五邊形 6"/>
          <p:cNvSpPr/>
          <p:nvPr/>
        </p:nvSpPr>
        <p:spPr>
          <a:xfrm>
            <a:off x="237656" y="1176525"/>
            <a:ext cx="3097017" cy="4028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>
                <a:latin typeface="+mj-ea"/>
                <a:ea typeface="+mj-ea"/>
              </a:rPr>
              <a:t>一般使用者（單位填報人員）</a:t>
            </a:r>
          </a:p>
        </p:txBody>
      </p:sp>
      <p:sp>
        <p:nvSpPr>
          <p:cNvPr id="8" name="五邊形 7"/>
          <p:cNvSpPr/>
          <p:nvPr/>
        </p:nvSpPr>
        <p:spPr>
          <a:xfrm>
            <a:off x="237656" y="2085044"/>
            <a:ext cx="4218977" cy="4028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600" b="1" dirty="0">
                <a:latin typeface="+mj-ea"/>
                <a:ea typeface="+mj-ea"/>
              </a:rPr>
              <a:t>機關管理者－單位預算（單位預算主計人員）</a:t>
            </a:r>
          </a:p>
        </p:txBody>
      </p:sp>
      <p:sp>
        <p:nvSpPr>
          <p:cNvPr id="9" name="五邊形 8"/>
          <p:cNvSpPr/>
          <p:nvPr/>
        </p:nvSpPr>
        <p:spPr>
          <a:xfrm>
            <a:off x="200515" y="3106459"/>
            <a:ext cx="4842538" cy="4028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>
                <a:latin typeface="+mj-ea"/>
                <a:ea typeface="+mj-ea"/>
              </a:rPr>
              <a:t>機關管理者－主管機關（主管機關主計人員）</a:t>
            </a:r>
          </a:p>
        </p:txBody>
      </p:sp>
      <p:sp>
        <p:nvSpPr>
          <p:cNvPr id="10" name="五邊形 9"/>
          <p:cNvSpPr/>
          <p:nvPr/>
        </p:nvSpPr>
        <p:spPr>
          <a:xfrm>
            <a:off x="265259" y="4155926"/>
            <a:ext cx="5612013" cy="402890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b="1" dirty="0">
                <a:latin typeface="+mj-ea"/>
                <a:ea typeface="+mj-ea"/>
              </a:rPr>
              <a:t>總管理者或性平處指定人員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272" y="3910635"/>
            <a:ext cx="718433" cy="718433"/>
          </a:xfrm>
          <a:prstGeom prst="rect">
            <a:avLst/>
          </a:prstGeom>
        </p:spPr>
      </p:pic>
      <p:pic>
        <p:nvPicPr>
          <p:cNvPr id="12" name="圖片 11"/>
          <p:cNvPicPr>
            <a:picLocks noChangeAspect="1"/>
          </p:cNvPicPr>
          <p:nvPr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053" y="2886308"/>
            <a:ext cx="718433" cy="718433"/>
          </a:xfrm>
          <a:prstGeom prst="rect">
            <a:avLst/>
          </a:prstGeom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633" y="1880515"/>
            <a:ext cx="718433" cy="718433"/>
          </a:xfrm>
          <a:prstGeom prst="rect">
            <a:avLst/>
          </a:prstGeom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4673" y="1018753"/>
            <a:ext cx="718433" cy="718433"/>
          </a:xfrm>
          <a:prstGeom prst="rect">
            <a:avLst/>
          </a:prstGeom>
        </p:spPr>
      </p:pic>
      <p:sp>
        <p:nvSpPr>
          <p:cNvPr id="16" name="弧形箭號 (上彎) 15"/>
          <p:cNvSpPr/>
          <p:nvPr/>
        </p:nvSpPr>
        <p:spPr>
          <a:xfrm rot="13323299">
            <a:off x="5667638" y="3300530"/>
            <a:ext cx="760137" cy="362250"/>
          </a:xfrm>
          <a:prstGeom prst="curvedUp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" name="弧形箭號 (上彎) 16"/>
          <p:cNvSpPr/>
          <p:nvPr/>
        </p:nvSpPr>
        <p:spPr>
          <a:xfrm rot="13323299">
            <a:off x="5107452" y="2274042"/>
            <a:ext cx="760137" cy="362250"/>
          </a:xfrm>
          <a:prstGeom prst="curvedUp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8" name="弧形箭號 (上彎) 17"/>
          <p:cNvSpPr/>
          <p:nvPr/>
        </p:nvSpPr>
        <p:spPr>
          <a:xfrm rot="13323299">
            <a:off x="4076565" y="1351036"/>
            <a:ext cx="760137" cy="362250"/>
          </a:xfrm>
          <a:prstGeom prst="curvedUp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9" name="圓角矩形 18"/>
          <p:cNvSpPr/>
          <p:nvPr/>
        </p:nvSpPr>
        <p:spPr>
          <a:xfrm>
            <a:off x="5877272" y="2870494"/>
            <a:ext cx="914333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 </a:t>
            </a:r>
            <a:r>
              <a:rPr lang="zh-TW" altLang="en-US" sz="14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授權</a:t>
            </a:r>
            <a:endParaRPr lang="zh-TW" altLang="en-US" sz="1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0" name="圓角矩形 19"/>
          <p:cNvSpPr/>
          <p:nvPr/>
        </p:nvSpPr>
        <p:spPr>
          <a:xfrm>
            <a:off x="5376323" y="1865040"/>
            <a:ext cx="914333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 </a:t>
            </a:r>
            <a:r>
              <a:rPr lang="zh-TW" altLang="en-US" sz="14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授權</a:t>
            </a:r>
            <a:endParaRPr lang="zh-TW" altLang="en-US" sz="1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  <p:sp>
        <p:nvSpPr>
          <p:cNvPr id="21" name="圓角矩形 20"/>
          <p:cNvSpPr/>
          <p:nvPr/>
        </p:nvSpPr>
        <p:spPr>
          <a:xfrm>
            <a:off x="4487936" y="980351"/>
            <a:ext cx="914333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 </a:t>
            </a:r>
            <a:r>
              <a:rPr lang="zh-TW" altLang="en-US" sz="1400" dirty="0">
                <a:solidFill>
                  <a:srgbClr val="FF0000"/>
                </a:solidFill>
                <a:latin typeface="+mj-ea"/>
                <a:ea typeface="+mj-ea"/>
                <a:sym typeface="Wingdings" panose="05000000000000000000" pitchFamily="2" charset="2"/>
              </a:rPr>
              <a:t>授權</a:t>
            </a:r>
            <a:endParaRPr lang="zh-TW" altLang="en-US" sz="14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71425599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權限申請及授權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7</a:t>
            </a:fld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1094145"/>
            <a:ext cx="1918266" cy="137209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434" y="2785848"/>
            <a:ext cx="4513918" cy="194888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04864" y="962007"/>
            <a:ext cx="4563949" cy="171468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7209" y="3351198"/>
            <a:ext cx="5256584" cy="164942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3492007" y="2817813"/>
            <a:ext cx="369041" cy="1859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83587" y="3442809"/>
            <a:ext cx="537101" cy="1859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向右箭號 12"/>
          <p:cNvSpPr/>
          <p:nvPr/>
        </p:nvSpPr>
        <p:spPr>
          <a:xfrm>
            <a:off x="1905162" y="1559362"/>
            <a:ext cx="315477" cy="30444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5" name="直線單箭頭接點 14"/>
          <p:cNvCxnSpPr/>
          <p:nvPr/>
        </p:nvCxnSpPr>
        <p:spPr>
          <a:xfrm flipV="1">
            <a:off x="3676527" y="2466238"/>
            <a:ext cx="112513" cy="31961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直線單箭頭接點 15"/>
          <p:cNvCxnSpPr/>
          <p:nvPr/>
        </p:nvCxnSpPr>
        <p:spPr>
          <a:xfrm>
            <a:off x="747414" y="3695606"/>
            <a:ext cx="1817490" cy="590148"/>
          </a:xfrm>
          <a:prstGeom prst="straightConnector1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5836625" y="4304804"/>
            <a:ext cx="369041" cy="18598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圓角矩形 20"/>
          <p:cNvSpPr/>
          <p:nvPr/>
        </p:nvSpPr>
        <p:spPr>
          <a:xfrm>
            <a:off x="4037918" y="2484098"/>
            <a:ext cx="1295337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</a:t>
            </a:r>
            <a:r>
              <a:rPr lang="zh-TW" altLang="en-US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權限申請</a:t>
            </a:r>
            <a:endParaRPr lang="zh-TW" altLang="en-US" sz="14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22" name="圓角矩形 21"/>
          <p:cNvSpPr/>
          <p:nvPr/>
        </p:nvSpPr>
        <p:spPr>
          <a:xfrm>
            <a:off x="83587" y="4045713"/>
            <a:ext cx="1761237" cy="51518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</a:t>
            </a:r>
            <a:r>
              <a:rPr lang="zh-TW" altLang="en-US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權限審核</a:t>
            </a:r>
            <a:endParaRPr lang="en-US" altLang="zh-TW" sz="1400" dirty="0">
              <a:solidFill>
                <a:srgbClr val="0000FF"/>
              </a:solidFill>
              <a:latin typeface="+mj-ea"/>
              <a:ea typeface="+mj-ea"/>
              <a:sym typeface="Wingdings" panose="05000000000000000000" pitchFamily="2" charset="2"/>
            </a:endParaRPr>
          </a:p>
          <a:p>
            <a:r>
              <a:rPr lang="en-US" altLang="zh-TW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(</a:t>
            </a:r>
            <a:r>
              <a:rPr lang="zh-TW" altLang="en-US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僅機關管理者使用</a:t>
            </a:r>
            <a:r>
              <a:rPr lang="en-US" altLang="zh-TW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)</a:t>
            </a:r>
            <a:endParaRPr lang="zh-TW" altLang="en-US" sz="14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554434057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功能操作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8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r="57531" b="31800"/>
          <a:stretch/>
        </p:blipFill>
        <p:spPr>
          <a:xfrm>
            <a:off x="281178" y="1149871"/>
            <a:ext cx="699550" cy="35078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b="29000"/>
          <a:stretch/>
        </p:blipFill>
        <p:spPr>
          <a:xfrm>
            <a:off x="1732312" y="1149871"/>
            <a:ext cx="4325159" cy="357986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218443" y="1851670"/>
            <a:ext cx="369041" cy="26009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3535754" y="3579862"/>
            <a:ext cx="369041" cy="8727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758934" y="3435846"/>
            <a:ext cx="1080120" cy="504056"/>
          </a:xfrm>
          <a:prstGeom prst="wedgeRoundRectCallout">
            <a:avLst>
              <a:gd name="adj1" fmla="val -62261"/>
              <a:gd name="adj2" fmla="val -3978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開合</a:t>
            </a:r>
          </a:p>
        </p:txBody>
      </p:sp>
      <p:sp>
        <p:nvSpPr>
          <p:cNvPr id="10" name="圓角矩形圖說文字 9"/>
          <p:cNvSpPr/>
          <p:nvPr/>
        </p:nvSpPr>
        <p:spPr>
          <a:xfrm>
            <a:off x="2390926" y="3939902"/>
            <a:ext cx="1080120" cy="504056"/>
          </a:xfrm>
          <a:prstGeom prst="wedgeRoundRectCallout">
            <a:avLst>
              <a:gd name="adj1" fmla="val 53017"/>
              <a:gd name="adj2" fmla="val -8224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縮合</a:t>
            </a:r>
          </a:p>
        </p:txBody>
      </p:sp>
      <p:sp>
        <p:nvSpPr>
          <p:cNvPr id="11" name="矩形 10"/>
          <p:cNvSpPr/>
          <p:nvPr/>
        </p:nvSpPr>
        <p:spPr>
          <a:xfrm>
            <a:off x="1732312" y="1861481"/>
            <a:ext cx="1624680" cy="4942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圓角矩形圖說文字 11"/>
          <p:cNvSpPr/>
          <p:nvPr/>
        </p:nvSpPr>
        <p:spPr>
          <a:xfrm>
            <a:off x="1839054" y="2687774"/>
            <a:ext cx="1517938" cy="504056"/>
          </a:xfrm>
          <a:prstGeom prst="wedgeRoundRectCallout">
            <a:avLst>
              <a:gd name="adj1" fmla="val 42123"/>
              <a:gd name="adj2" fmla="val -12276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公務預算及基金</a:t>
            </a:r>
            <a:r>
              <a:rPr lang="en-US" altLang="zh-TW" sz="1400" dirty="0">
                <a:latin typeface="+mj-ea"/>
                <a:ea typeface="+mj-ea"/>
              </a:rPr>
              <a:t>(</a:t>
            </a:r>
            <a:r>
              <a:rPr lang="zh-TW" altLang="en-US" sz="1400" dirty="0">
                <a:latin typeface="+mj-ea"/>
                <a:ea typeface="+mj-ea"/>
              </a:rPr>
              <a:t>依權限顯示</a:t>
            </a:r>
            <a:r>
              <a:rPr lang="en-US" altLang="zh-TW" sz="1400" dirty="0">
                <a:latin typeface="+mj-ea"/>
                <a:ea typeface="+mj-ea"/>
              </a:rPr>
              <a:t>)</a:t>
            </a:r>
            <a:endParaRPr lang="zh-TW" altLang="en-US" sz="1400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734447446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單位填報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公務預算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9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27585304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10</a:t>
            </a:fld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548" y="1019663"/>
            <a:ext cx="2466667" cy="148571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46" y="2823508"/>
            <a:ext cx="6536837" cy="183421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474932" y="1389871"/>
            <a:ext cx="1624680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2199094" y="2387488"/>
            <a:ext cx="2310026" cy="504056"/>
          </a:xfrm>
          <a:prstGeom prst="wedgeRoundRectCallout">
            <a:avLst>
              <a:gd name="adj1" fmla="val -41847"/>
              <a:gd name="adj2" fmla="val 13776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選取年度、類型、版別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en-US" altLang="zh-TW" sz="1400" dirty="0">
                <a:latin typeface="+mj-ea"/>
                <a:ea typeface="+mj-ea"/>
              </a:rPr>
              <a:t>(</a:t>
            </a:r>
            <a:r>
              <a:rPr lang="zh-TW" altLang="en-US" sz="1400" dirty="0">
                <a:latin typeface="+mj-ea"/>
                <a:ea typeface="+mj-ea"/>
              </a:rPr>
              <a:t>自動變更內選項</a:t>
            </a:r>
            <a:r>
              <a:rPr lang="en-US" altLang="zh-TW" sz="1400" dirty="0">
                <a:latin typeface="+mj-ea"/>
                <a:ea typeface="+mj-ea"/>
              </a:rPr>
              <a:t>)</a:t>
            </a:r>
            <a:endParaRPr lang="zh-TW" altLang="en-US" sz="1400" dirty="0"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9392" y="3497231"/>
            <a:ext cx="839368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1340768" y="3501793"/>
            <a:ext cx="919832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2316054" y="3494840"/>
            <a:ext cx="1761018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4077072" y="3501793"/>
            <a:ext cx="432048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圓角矩形圖說文字 13"/>
          <p:cNvSpPr/>
          <p:nvPr/>
        </p:nvSpPr>
        <p:spPr>
          <a:xfrm>
            <a:off x="4439672" y="2852658"/>
            <a:ext cx="2021994" cy="504056"/>
          </a:xfrm>
          <a:prstGeom prst="wedgeRoundRectCallout">
            <a:avLst>
              <a:gd name="adj1" fmla="val -43110"/>
              <a:gd name="adj2" fmla="val 9916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進行查詢目前填報項目</a:t>
            </a:r>
          </a:p>
        </p:txBody>
      </p:sp>
      <p:sp>
        <p:nvSpPr>
          <p:cNvPr id="15" name="圓角矩形圖說文字 14"/>
          <p:cNvSpPr/>
          <p:nvPr/>
        </p:nvSpPr>
        <p:spPr>
          <a:xfrm>
            <a:off x="1772816" y="4518300"/>
            <a:ext cx="1337792" cy="504056"/>
          </a:xfrm>
          <a:prstGeom prst="wedgeRoundRectCallout">
            <a:avLst>
              <a:gd name="adj1" fmla="val 43487"/>
              <a:gd name="adj2" fmla="val -7837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目前填報項目</a:t>
            </a:r>
          </a:p>
        </p:txBody>
      </p:sp>
      <p:sp>
        <p:nvSpPr>
          <p:cNvPr id="16" name="圓角矩形圖說文字 15"/>
          <p:cNvSpPr/>
          <p:nvPr/>
        </p:nvSpPr>
        <p:spPr>
          <a:xfrm>
            <a:off x="5301208" y="4346906"/>
            <a:ext cx="1337792" cy="504056"/>
          </a:xfrm>
          <a:prstGeom prst="wedgeRoundRectCallout">
            <a:avLst>
              <a:gd name="adj1" fmla="val 40578"/>
              <a:gd name="adj2" fmla="val -9381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新增填報項目</a:t>
            </a:r>
          </a:p>
        </p:txBody>
      </p:sp>
      <p:sp>
        <p:nvSpPr>
          <p:cNvPr id="17" name="矩形 16"/>
          <p:cNvSpPr/>
          <p:nvPr/>
        </p:nvSpPr>
        <p:spPr>
          <a:xfrm>
            <a:off x="6347435" y="3859387"/>
            <a:ext cx="432048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147" y="3900897"/>
            <a:ext cx="303597" cy="206217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5855921" y="3876012"/>
            <a:ext cx="432048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圓角矩形圖說文字 18"/>
          <p:cNvSpPr/>
          <p:nvPr/>
        </p:nvSpPr>
        <p:spPr>
          <a:xfrm>
            <a:off x="3708223" y="3889452"/>
            <a:ext cx="1656184" cy="369917"/>
          </a:xfrm>
          <a:prstGeom prst="wedgeRoundRectCallout">
            <a:avLst>
              <a:gd name="adj1" fmla="val 74164"/>
              <a:gd name="adj2" fmla="val -1093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複製過去填報表單</a:t>
            </a:r>
          </a:p>
        </p:txBody>
      </p:sp>
    </p:spTree>
    <p:extLst>
      <p:ext uri="{BB962C8B-B14F-4D97-AF65-F5344CB8AC3E}">
        <p14:creationId xmlns:p14="http://schemas.microsoft.com/office/powerpoint/2010/main" val="385808101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  <a:br>
              <a:rPr lang="en-US" altLang="zh-TW" dirty="0"/>
            </a:br>
            <a:r>
              <a:rPr lang="en-US" altLang="zh-TW" dirty="0"/>
              <a:t>		</a:t>
            </a:r>
            <a:r>
              <a:rPr lang="zh-TW" altLang="en-US" dirty="0"/>
              <a:t>新增、修改填報內容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11</a:t>
            </a:fld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001" y="860716"/>
            <a:ext cx="4942590" cy="413990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2348880" y="2427734"/>
            <a:ext cx="864096" cy="1391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4124195" y="1465938"/>
            <a:ext cx="1504396" cy="504056"/>
          </a:xfrm>
          <a:prstGeom prst="wedgeRoundRectCallout">
            <a:avLst>
              <a:gd name="adj1" fmla="val -43110"/>
              <a:gd name="adj2" fmla="val 9916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填寫內容</a:t>
            </a:r>
          </a:p>
        </p:txBody>
      </p:sp>
      <p:cxnSp>
        <p:nvCxnSpPr>
          <p:cNvPr id="10" name="直線接點 9"/>
          <p:cNvCxnSpPr/>
          <p:nvPr/>
        </p:nvCxnSpPr>
        <p:spPr>
          <a:xfrm>
            <a:off x="1995535" y="2591358"/>
            <a:ext cx="35334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圓角矩形圖說文字 10"/>
          <p:cNvSpPr/>
          <p:nvPr/>
        </p:nvSpPr>
        <p:spPr>
          <a:xfrm>
            <a:off x="3371997" y="2339330"/>
            <a:ext cx="1504396" cy="504056"/>
          </a:xfrm>
          <a:prstGeom prst="wedgeRoundRectCallout">
            <a:avLst>
              <a:gd name="adj1" fmla="val -56689"/>
              <a:gd name="adj2" fmla="val -2048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勾選，進行填寫</a:t>
            </a:r>
          </a:p>
        </p:txBody>
      </p:sp>
      <p:sp>
        <p:nvSpPr>
          <p:cNvPr id="12" name="圓角矩形圖說文字 11"/>
          <p:cNvSpPr/>
          <p:nvPr/>
        </p:nvSpPr>
        <p:spPr>
          <a:xfrm>
            <a:off x="4437112" y="2930670"/>
            <a:ext cx="2016224" cy="504056"/>
          </a:xfrm>
          <a:prstGeom prst="wedgeRoundRectCallout">
            <a:avLst>
              <a:gd name="adj1" fmla="val -59275"/>
              <a:gd name="adj2" fmla="val -504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要勾選，才能進行選取</a:t>
            </a:r>
          </a:p>
        </p:txBody>
      </p:sp>
      <p:sp>
        <p:nvSpPr>
          <p:cNvPr id="14" name="矩形 13"/>
          <p:cNvSpPr/>
          <p:nvPr/>
        </p:nvSpPr>
        <p:spPr>
          <a:xfrm>
            <a:off x="2363354" y="2930670"/>
            <a:ext cx="1425685" cy="32162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44426905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  <a:br>
              <a:rPr lang="en-US" altLang="zh-TW" dirty="0"/>
            </a:br>
            <a:r>
              <a:rPr lang="en-US" altLang="zh-TW" dirty="0"/>
              <a:t>     </a:t>
            </a:r>
            <a:r>
              <a:rPr lang="zh-TW" altLang="en-US" dirty="0"/>
              <a:t>新增、修改法律項目、政策綱領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12</a:t>
            </a:fld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88" y="944724"/>
            <a:ext cx="3395056" cy="24911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195" y="944724"/>
            <a:ext cx="3409977" cy="262601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圓角矩形 6"/>
          <p:cNvSpPr/>
          <p:nvPr/>
        </p:nvSpPr>
        <p:spPr>
          <a:xfrm>
            <a:off x="1196752" y="934730"/>
            <a:ext cx="1295337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</a:t>
            </a:r>
            <a:r>
              <a:rPr lang="zh-TW" altLang="en-US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法律項目</a:t>
            </a:r>
            <a:endParaRPr lang="zh-TW" altLang="en-US" sz="14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4718510" y="944724"/>
            <a:ext cx="1295337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</a:t>
            </a:r>
            <a:r>
              <a:rPr lang="zh-TW" altLang="en-US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政策綱領</a:t>
            </a:r>
            <a:endParaRPr lang="zh-TW" altLang="en-US" sz="14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2628" y="1486068"/>
            <a:ext cx="864096" cy="1391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圖說文字 9"/>
          <p:cNvSpPr/>
          <p:nvPr/>
        </p:nvSpPr>
        <p:spPr>
          <a:xfrm>
            <a:off x="1415992" y="1439291"/>
            <a:ext cx="2149774" cy="404053"/>
          </a:xfrm>
          <a:custGeom>
            <a:avLst/>
            <a:gdLst>
              <a:gd name="connsiteX0" fmla="*/ 0 w 1504396"/>
              <a:gd name="connsiteY0" fmla="*/ 84011 h 504056"/>
              <a:gd name="connsiteX1" fmla="*/ 84011 w 1504396"/>
              <a:gd name="connsiteY1" fmla="*/ 0 h 504056"/>
              <a:gd name="connsiteX2" fmla="*/ 250733 w 1504396"/>
              <a:gd name="connsiteY2" fmla="*/ 0 h 504056"/>
              <a:gd name="connsiteX3" fmla="*/ 250733 w 1504396"/>
              <a:gd name="connsiteY3" fmla="*/ 0 h 504056"/>
              <a:gd name="connsiteX4" fmla="*/ 626832 w 1504396"/>
              <a:gd name="connsiteY4" fmla="*/ 0 h 504056"/>
              <a:gd name="connsiteX5" fmla="*/ 1420385 w 1504396"/>
              <a:gd name="connsiteY5" fmla="*/ 0 h 504056"/>
              <a:gd name="connsiteX6" fmla="*/ 1504396 w 1504396"/>
              <a:gd name="connsiteY6" fmla="*/ 84011 h 504056"/>
              <a:gd name="connsiteX7" fmla="*/ 1504396 w 1504396"/>
              <a:gd name="connsiteY7" fmla="*/ 84009 h 504056"/>
              <a:gd name="connsiteX8" fmla="*/ 1504396 w 1504396"/>
              <a:gd name="connsiteY8" fmla="*/ 84009 h 504056"/>
              <a:gd name="connsiteX9" fmla="*/ 1504396 w 1504396"/>
              <a:gd name="connsiteY9" fmla="*/ 210023 h 504056"/>
              <a:gd name="connsiteX10" fmla="*/ 1504396 w 1504396"/>
              <a:gd name="connsiteY10" fmla="*/ 420045 h 504056"/>
              <a:gd name="connsiteX11" fmla="*/ 1420385 w 1504396"/>
              <a:gd name="connsiteY11" fmla="*/ 504056 h 504056"/>
              <a:gd name="connsiteX12" fmla="*/ 626832 w 1504396"/>
              <a:gd name="connsiteY12" fmla="*/ 504056 h 504056"/>
              <a:gd name="connsiteX13" fmla="*/ 250733 w 1504396"/>
              <a:gd name="connsiteY13" fmla="*/ 504056 h 504056"/>
              <a:gd name="connsiteX14" fmla="*/ 250733 w 1504396"/>
              <a:gd name="connsiteY14" fmla="*/ 504056 h 504056"/>
              <a:gd name="connsiteX15" fmla="*/ 84011 w 1504396"/>
              <a:gd name="connsiteY15" fmla="*/ 504056 h 504056"/>
              <a:gd name="connsiteX16" fmla="*/ 0 w 1504396"/>
              <a:gd name="connsiteY16" fmla="*/ 420045 h 504056"/>
              <a:gd name="connsiteX17" fmla="*/ 0 w 1504396"/>
              <a:gd name="connsiteY17" fmla="*/ 210023 h 504056"/>
              <a:gd name="connsiteX18" fmla="*/ -100629 w 1504396"/>
              <a:gd name="connsiteY18" fmla="*/ 148782 h 504056"/>
              <a:gd name="connsiteX19" fmla="*/ 0 w 1504396"/>
              <a:gd name="connsiteY19" fmla="*/ 84009 h 504056"/>
              <a:gd name="connsiteX20" fmla="*/ 0 w 1504396"/>
              <a:gd name="connsiteY20" fmla="*/ 84011 h 504056"/>
              <a:gd name="connsiteX0" fmla="*/ 100629 w 1712029"/>
              <a:gd name="connsiteY0" fmla="*/ 84011 h 504056"/>
              <a:gd name="connsiteX1" fmla="*/ 184640 w 1712029"/>
              <a:gd name="connsiteY1" fmla="*/ 0 h 504056"/>
              <a:gd name="connsiteX2" fmla="*/ 351362 w 1712029"/>
              <a:gd name="connsiteY2" fmla="*/ 0 h 504056"/>
              <a:gd name="connsiteX3" fmla="*/ 351362 w 1712029"/>
              <a:gd name="connsiteY3" fmla="*/ 0 h 504056"/>
              <a:gd name="connsiteX4" fmla="*/ 727461 w 1712029"/>
              <a:gd name="connsiteY4" fmla="*/ 0 h 504056"/>
              <a:gd name="connsiteX5" fmla="*/ 1521014 w 1712029"/>
              <a:gd name="connsiteY5" fmla="*/ 0 h 504056"/>
              <a:gd name="connsiteX6" fmla="*/ 1605025 w 1712029"/>
              <a:gd name="connsiteY6" fmla="*/ 84011 h 504056"/>
              <a:gd name="connsiteX7" fmla="*/ 1605025 w 1712029"/>
              <a:gd name="connsiteY7" fmla="*/ 84009 h 504056"/>
              <a:gd name="connsiteX8" fmla="*/ 1605025 w 1712029"/>
              <a:gd name="connsiteY8" fmla="*/ 84009 h 504056"/>
              <a:gd name="connsiteX9" fmla="*/ 1712029 w 1712029"/>
              <a:gd name="connsiteY9" fmla="*/ 287844 h 504056"/>
              <a:gd name="connsiteX10" fmla="*/ 1605025 w 1712029"/>
              <a:gd name="connsiteY10" fmla="*/ 420045 h 504056"/>
              <a:gd name="connsiteX11" fmla="*/ 1521014 w 1712029"/>
              <a:gd name="connsiteY11" fmla="*/ 504056 h 504056"/>
              <a:gd name="connsiteX12" fmla="*/ 727461 w 1712029"/>
              <a:gd name="connsiteY12" fmla="*/ 504056 h 504056"/>
              <a:gd name="connsiteX13" fmla="*/ 351362 w 1712029"/>
              <a:gd name="connsiteY13" fmla="*/ 504056 h 504056"/>
              <a:gd name="connsiteX14" fmla="*/ 351362 w 1712029"/>
              <a:gd name="connsiteY14" fmla="*/ 504056 h 504056"/>
              <a:gd name="connsiteX15" fmla="*/ 184640 w 1712029"/>
              <a:gd name="connsiteY15" fmla="*/ 504056 h 504056"/>
              <a:gd name="connsiteX16" fmla="*/ 100629 w 1712029"/>
              <a:gd name="connsiteY16" fmla="*/ 420045 h 504056"/>
              <a:gd name="connsiteX17" fmla="*/ 100629 w 1712029"/>
              <a:gd name="connsiteY17" fmla="*/ 210023 h 504056"/>
              <a:gd name="connsiteX18" fmla="*/ 0 w 1712029"/>
              <a:gd name="connsiteY18" fmla="*/ 148782 h 504056"/>
              <a:gd name="connsiteX19" fmla="*/ 100629 w 1712029"/>
              <a:gd name="connsiteY19" fmla="*/ 84009 h 504056"/>
              <a:gd name="connsiteX20" fmla="*/ 100629 w 1712029"/>
              <a:gd name="connsiteY20" fmla="*/ 84011 h 504056"/>
              <a:gd name="connsiteX0" fmla="*/ 100629 w 1741212"/>
              <a:gd name="connsiteY0" fmla="*/ 84011 h 504056"/>
              <a:gd name="connsiteX1" fmla="*/ 184640 w 1741212"/>
              <a:gd name="connsiteY1" fmla="*/ 0 h 504056"/>
              <a:gd name="connsiteX2" fmla="*/ 351362 w 1741212"/>
              <a:gd name="connsiteY2" fmla="*/ 0 h 504056"/>
              <a:gd name="connsiteX3" fmla="*/ 351362 w 1741212"/>
              <a:gd name="connsiteY3" fmla="*/ 0 h 504056"/>
              <a:gd name="connsiteX4" fmla="*/ 727461 w 1741212"/>
              <a:gd name="connsiteY4" fmla="*/ 0 h 504056"/>
              <a:gd name="connsiteX5" fmla="*/ 1521014 w 1741212"/>
              <a:gd name="connsiteY5" fmla="*/ 0 h 504056"/>
              <a:gd name="connsiteX6" fmla="*/ 1605025 w 1741212"/>
              <a:gd name="connsiteY6" fmla="*/ 84011 h 504056"/>
              <a:gd name="connsiteX7" fmla="*/ 1605025 w 1741212"/>
              <a:gd name="connsiteY7" fmla="*/ 84009 h 504056"/>
              <a:gd name="connsiteX8" fmla="*/ 1605025 w 1741212"/>
              <a:gd name="connsiteY8" fmla="*/ 84009 h 504056"/>
              <a:gd name="connsiteX9" fmla="*/ 1741212 w 1741212"/>
              <a:gd name="connsiteY9" fmla="*/ 384926 h 504056"/>
              <a:gd name="connsiteX10" fmla="*/ 1605025 w 1741212"/>
              <a:gd name="connsiteY10" fmla="*/ 420045 h 504056"/>
              <a:gd name="connsiteX11" fmla="*/ 1521014 w 1741212"/>
              <a:gd name="connsiteY11" fmla="*/ 504056 h 504056"/>
              <a:gd name="connsiteX12" fmla="*/ 727461 w 1741212"/>
              <a:gd name="connsiteY12" fmla="*/ 504056 h 504056"/>
              <a:gd name="connsiteX13" fmla="*/ 351362 w 1741212"/>
              <a:gd name="connsiteY13" fmla="*/ 504056 h 504056"/>
              <a:gd name="connsiteX14" fmla="*/ 351362 w 1741212"/>
              <a:gd name="connsiteY14" fmla="*/ 504056 h 504056"/>
              <a:gd name="connsiteX15" fmla="*/ 184640 w 1741212"/>
              <a:gd name="connsiteY15" fmla="*/ 504056 h 504056"/>
              <a:gd name="connsiteX16" fmla="*/ 100629 w 1741212"/>
              <a:gd name="connsiteY16" fmla="*/ 420045 h 504056"/>
              <a:gd name="connsiteX17" fmla="*/ 100629 w 1741212"/>
              <a:gd name="connsiteY17" fmla="*/ 210023 h 504056"/>
              <a:gd name="connsiteX18" fmla="*/ 0 w 1741212"/>
              <a:gd name="connsiteY18" fmla="*/ 148782 h 504056"/>
              <a:gd name="connsiteX19" fmla="*/ 100629 w 1741212"/>
              <a:gd name="connsiteY19" fmla="*/ 84009 h 504056"/>
              <a:gd name="connsiteX20" fmla="*/ 100629 w 1741212"/>
              <a:gd name="connsiteY20" fmla="*/ 84011 h 504056"/>
              <a:gd name="connsiteX0" fmla="*/ 431369 w 2071952"/>
              <a:gd name="connsiteY0" fmla="*/ 84011 h 504056"/>
              <a:gd name="connsiteX1" fmla="*/ 515380 w 2071952"/>
              <a:gd name="connsiteY1" fmla="*/ 0 h 504056"/>
              <a:gd name="connsiteX2" fmla="*/ 682102 w 2071952"/>
              <a:gd name="connsiteY2" fmla="*/ 0 h 504056"/>
              <a:gd name="connsiteX3" fmla="*/ 682102 w 2071952"/>
              <a:gd name="connsiteY3" fmla="*/ 0 h 504056"/>
              <a:gd name="connsiteX4" fmla="*/ 1058201 w 2071952"/>
              <a:gd name="connsiteY4" fmla="*/ 0 h 504056"/>
              <a:gd name="connsiteX5" fmla="*/ 1851754 w 2071952"/>
              <a:gd name="connsiteY5" fmla="*/ 0 h 504056"/>
              <a:gd name="connsiteX6" fmla="*/ 1935765 w 2071952"/>
              <a:gd name="connsiteY6" fmla="*/ 84011 h 504056"/>
              <a:gd name="connsiteX7" fmla="*/ 1935765 w 2071952"/>
              <a:gd name="connsiteY7" fmla="*/ 84009 h 504056"/>
              <a:gd name="connsiteX8" fmla="*/ 1935765 w 2071952"/>
              <a:gd name="connsiteY8" fmla="*/ 84009 h 504056"/>
              <a:gd name="connsiteX9" fmla="*/ 2071952 w 2071952"/>
              <a:gd name="connsiteY9" fmla="*/ 384926 h 504056"/>
              <a:gd name="connsiteX10" fmla="*/ 1935765 w 2071952"/>
              <a:gd name="connsiteY10" fmla="*/ 420045 h 504056"/>
              <a:gd name="connsiteX11" fmla="*/ 1851754 w 2071952"/>
              <a:gd name="connsiteY11" fmla="*/ 504056 h 504056"/>
              <a:gd name="connsiteX12" fmla="*/ 1058201 w 2071952"/>
              <a:gd name="connsiteY12" fmla="*/ 504056 h 504056"/>
              <a:gd name="connsiteX13" fmla="*/ 682102 w 2071952"/>
              <a:gd name="connsiteY13" fmla="*/ 504056 h 504056"/>
              <a:gd name="connsiteX14" fmla="*/ 682102 w 2071952"/>
              <a:gd name="connsiteY14" fmla="*/ 504056 h 504056"/>
              <a:gd name="connsiteX15" fmla="*/ 515380 w 2071952"/>
              <a:gd name="connsiteY15" fmla="*/ 504056 h 504056"/>
              <a:gd name="connsiteX16" fmla="*/ 431369 w 2071952"/>
              <a:gd name="connsiteY16" fmla="*/ 420045 h 504056"/>
              <a:gd name="connsiteX17" fmla="*/ 431369 w 2071952"/>
              <a:gd name="connsiteY17" fmla="*/ 210023 h 504056"/>
              <a:gd name="connsiteX18" fmla="*/ 0 w 2071952"/>
              <a:gd name="connsiteY18" fmla="*/ 148782 h 504056"/>
              <a:gd name="connsiteX19" fmla="*/ 431369 w 2071952"/>
              <a:gd name="connsiteY19" fmla="*/ 84009 h 504056"/>
              <a:gd name="connsiteX20" fmla="*/ 431369 w 2071952"/>
              <a:gd name="connsiteY20" fmla="*/ 84011 h 504056"/>
              <a:gd name="connsiteX0" fmla="*/ 431369 w 2149774"/>
              <a:gd name="connsiteY0" fmla="*/ 84011 h 504056"/>
              <a:gd name="connsiteX1" fmla="*/ 515380 w 2149774"/>
              <a:gd name="connsiteY1" fmla="*/ 0 h 504056"/>
              <a:gd name="connsiteX2" fmla="*/ 682102 w 2149774"/>
              <a:gd name="connsiteY2" fmla="*/ 0 h 504056"/>
              <a:gd name="connsiteX3" fmla="*/ 682102 w 2149774"/>
              <a:gd name="connsiteY3" fmla="*/ 0 h 504056"/>
              <a:gd name="connsiteX4" fmla="*/ 1058201 w 2149774"/>
              <a:gd name="connsiteY4" fmla="*/ 0 h 504056"/>
              <a:gd name="connsiteX5" fmla="*/ 1851754 w 2149774"/>
              <a:gd name="connsiteY5" fmla="*/ 0 h 504056"/>
              <a:gd name="connsiteX6" fmla="*/ 1935765 w 2149774"/>
              <a:gd name="connsiteY6" fmla="*/ 84011 h 504056"/>
              <a:gd name="connsiteX7" fmla="*/ 1935765 w 2149774"/>
              <a:gd name="connsiteY7" fmla="*/ 84009 h 504056"/>
              <a:gd name="connsiteX8" fmla="*/ 1935765 w 2149774"/>
              <a:gd name="connsiteY8" fmla="*/ 84009 h 504056"/>
              <a:gd name="connsiteX9" fmla="*/ 2149774 w 2149774"/>
              <a:gd name="connsiteY9" fmla="*/ 421332 h 504056"/>
              <a:gd name="connsiteX10" fmla="*/ 1935765 w 2149774"/>
              <a:gd name="connsiteY10" fmla="*/ 420045 h 504056"/>
              <a:gd name="connsiteX11" fmla="*/ 1851754 w 2149774"/>
              <a:gd name="connsiteY11" fmla="*/ 504056 h 504056"/>
              <a:gd name="connsiteX12" fmla="*/ 1058201 w 2149774"/>
              <a:gd name="connsiteY12" fmla="*/ 504056 h 504056"/>
              <a:gd name="connsiteX13" fmla="*/ 682102 w 2149774"/>
              <a:gd name="connsiteY13" fmla="*/ 504056 h 504056"/>
              <a:gd name="connsiteX14" fmla="*/ 682102 w 2149774"/>
              <a:gd name="connsiteY14" fmla="*/ 504056 h 504056"/>
              <a:gd name="connsiteX15" fmla="*/ 515380 w 2149774"/>
              <a:gd name="connsiteY15" fmla="*/ 504056 h 504056"/>
              <a:gd name="connsiteX16" fmla="*/ 431369 w 2149774"/>
              <a:gd name="connsiteY16" fmla="*/ 420045 h 504056"/>
              <a:gd name="connsiteX17" fmla="*/ 431369 w 2149774"/>
              <a:gd name="connsiteY17" fmla="*/ 210023 h 504056"/>
              <a:gd name="connsiteX18" fmla="*/ 0 w 2149774"/>
              <a:gd name="connsiteY18" fmla="*/ 148782 h 504056"/>
              <a:gd name="connsiteX19" fmla="*/ 431369 w 2149774"/>
              <a:gd name="connsiteY19" fmla="*/ 84009 h 504056"/>
              <a:gd name="connsiteX20" fmla="*/ 431369 w 2149774"/>
              <a:gd name="connsiteY20" fmla="*/ 84011 h 50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49774" h="504056">
                <a:moveTo>
                  <a:pt x="431369" y="84011"/>
                </a:moveTo>
                <a:cubicBezTo>
                  <a:pt x="431369" y="37613"/>
                  <a:pt x="468982" y="0"/>
                  <a:pt x="515380" y="0"/>
                </a:cubicBezTo>
                <a:lnTo>
                  <a:pt x="682102" y="0"/>
                </a:lnTo>
                <a:lnTo>
                  <a:pt x="682102" y="0"/>
                </a:lnTo>
                <a:lnTo>
                  <a:pt x="1058201" y="0"/>
                </a:lnTo>
                <a:lnTo>
                  <a:pt x="1851754" y="0"/>
                </a:lnTo>
                <a:cubicBezTo>
                  <a:pt x="1898152" y="0"/>
                  <a:pt x="1935765" y="37613"/>
                  <a:pt x="1935765" y="84011"/>
                </a:cubicBezTo>
                <a:lnTo>
                  <a:pt x="1935765" y="84009"/>
                </a:lnTo>
                <a:lnTo>
                  <a:pt x="1935765" y="84009"/>
                </a:lnTo>
                <a:lnTo>
                  <a:pt x="2149774" y="421332"/>
                </a:lnTo>
                <a:cubicBezTo>
                  <a:pt x="2149774" y="491339"/>
                  <a:pt x="1935765" y="350038"/>
                  <a:pt x="1935765" y="420045"/>
                </a:cubicBezTo>
                <a:cubicBezTo>
                  <a:pt x="1935765" y="466443"/>
                  <a:pt x="1898152" y="504056"/>
                  <a:pt x="1851754" y="504056"/>
                </a:cubicBezTo>
                <a:lnTo>
                  <a:pt x="1058201" y="504056"/>
                </a:lnTo>
                <a:lnTo>
                  <a:pt x="682102" y="504056"/>
                </a:lnTo>
                <a:lnTo>
                  <a:pt x="682102" y="504056"/>
                </a:lnTo>
                <a:lnTo>
                  <a:pt x="515380" y="504056"/>
                </a:lnTo>
                <a:cubicBezTo>
                  <a:pt x="468982" y="504056"/>
                  <a:pt x="431369" y="466443"/>
                  <a:pt x="431369" y="420045"/>
                </a:cubicBezTo>
                <a:lnTo>
                  <a:pt x="431369" y="210023"/>
                </a:lnTo>
                <a:lnTo>
                  <a:pt x="0" y="148782"/>
                </a:lnTo>
                <a:lnTo>
                  <a:pt x="431369" y="84009"/>
                </a:lnTo>
                <a:lnTo>
                  <a:pt x="431369" y="84011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選取加入</a:t>
            </a:r>
          </a:p>
        </p:txBody>
      </p:sp>
      <p:sp>
        <p:nvSpPr>
          <p:cNvPr id="11" name="矩形 10"/>
          <p:cNvSpPr/>
          <p:nvPr/>
        </p:nvSpPr>
        <p:spPr>
          <a:xfrm>
            <a:off x="3622122" y="1764073"/>
            <a:ext cx="1639856" cy="1381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242646" y="2613416"/>
            <a:ext cx="666074" cy="2111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3589974" y="2543598"/>
            <a:ext cx="865862" cy="2111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圓角矩形圖說文字 9"/>
          <p:cNvSpPr/>
          <p:nvPr/>
        </p:nvSpPr>
        <p:spPr>
          <a:xfrm>
            <a:off x="1024921" y="2300368"/>
            <a:ext cx="2528279" cy="409834"/>
          </a:xfrm>
          <a:custGeom>
            <a:avLst/>
            <a:gdLst>
              <a:gd name="connsiteX0" fmla="*/ 0 w 1504396"/>
              <a:gd name="connsiteY0" fmla="*/ 84011 h 504056"/>
              <a:gd name="connsiteX1" fmla="*/ 84011 w 1504396"/>
              <a:gd name="connsiteY1" fmla="*/ 0 h 504056"/>
              <a:gd name="connsiteX2" fmla="*/ 250733 w 1504396"/>
              <a:gd name="connsiteY2" fmla="*/ 0 h 504056"/>
              <a:gd name="connsiteX3" fmla="*/ 250733 w 1504396"/>
              <a:gd name="connsiteY3" fmla="*/ 0 h 504056"/>
              <a:gd name="connsiteX4" fmla="*/ 626832 w 1504396"/>
              <a:gd name="connsiteY4" fmla="*/ 0 h 504056"/>
              <a:gd name="connsiteX5" fmla="*/ 1420385 w 1504396"/>
              <a:gd name="connsiteY5" fmla="*/ 0 h 504056"/>
              <a:gd name="connsiteX6" fmla="*/ 1504396 w 1504396"/>
              <a:gd name="connsiteY6" fmla="*/ 84011 h 504056"/>
              <a:gd name="connsiteX7" fmla="*/ 1504396 w 1504396"/>
              <a:gd name="connsiteY7" fmla="*/ 84009 h 504056"/>
              <a:gd name="connsiteX8" fmla="*/ 1504396 w 1504396"/>
              <a:gd name="connsiteY8" fmla="*/ 84009 h 504056"/>
              <a:gd name="connsiteX9" fmla="*/ 1504396 w 1504396"/>
              <a:gd name="connsiteY9" fmla="*/ 210023 h 504056"/>
              <a:gd name="connsiteX10" fmla="*/ 1504396 w 1504396"/>
              <a:gd name="connsiteY10" fmla="*/ 420045 h 504056"/>
              <a:gd name="connsiteX11" fmla="*/ 1420385 w 1504396"/>
              <a:gd name="connsiteY11" fmla="*/ 504056 h 504056"/>
              <a:gd name="connsiteX12" fmla="*/ 626832 w 1504396"/>
              <a:gd name="connsiteY12" fmla="*/ 504056 h 504056"/>
              <a:gd name="connsiteX13" fmla="*/ 250733 w 1504396"/>
              <a:gd name="connsiteY13" fmla="*/ 504056 h 504056"/>
              <a:gd name="connsiteX14" fmla="*/ 250733 w 1504396"/>
              <a:gd name="connsiteY14" fmla="*/ 504056 h 504056"/>
              <a:gd name="connsiteX15" fmla="*/ 84011 w 1504396"/>
              <a:gd name="connsiteY15" fmla="*/ 504056 h 504056"/>
              <a:gd name="connsiteX16" fmla="*/ 0 w 1504396"/>
              <a:gd name="connsiteY16" fmla="*/ 420045 h 504056"/>
              <a:gd name="connsiteX17" fmla="*/ 0 w 1504396"/>
              <a:gd name="connsiteY17" fmla="*/ 210023 h 504056"/>
              <a:gd name="connsiteX18" fmla="*/ -100629 w 1504396"/>
              <a:gd name="connsiteY18" fmla="*/ 148782 h 504056"/>
              <a:gd name="connsiteX19" fmla="*/ 0 w 1504396"/>
              <a:gd name="connsiteY19" fmla="*/ 84009 h 504056"/>
              <a:gd name="connsiteX20" fmla="*/ 0 w 1504396"/>
              <a:gd name="connsiteY20" fmla="*/ 84011 h 504056"/>
              <a:gd name="connsiteX0" fmla="*/ 100629 w 1712029"/>
              <a:gd name="connsiteY0" fmla="*/ 84011 h 504056"/>
              <a:gd name="connsiteX1" fmla="*/ 184640 w 1712029"/>
              <a:gd name="connsiteY1" fmla="*/ 0 h 504056"/>
              <a:gd name="connsiteX2" fmla="*/ 351362 w 1712029"/>
              <a:gd name="connsiteY2" fmla="*/ 0 h 504056"/>
              <a:gd name="connsiteX3" fmla="*/ 351362 w 1712029"/>
              <a:gd name="connsiteY3" fmla="*/ 0 h 504056"/>
              <a:gd name="connsiteX4" fmla="*/ 727461 w 1712029"/>
              <a:gd name="connsiteY4" fmla="*/ 0 h 504056"/>
              <a:gd name="connsiteX5" fmla="*/ 1521014 w 1712029"/>
              <a:gd name="connsiteY5" fmla="*/ 0 h 504056"/>
              <a:gd name="connsiteX6" fmla="*/ 1605025 w 1712029"/>
              <a:gd name="connsiteY6" fmla="*/ 84011 h 504056"/>
              <a:gd name="connsiteX7" fmla="*/ 1605025 w 1712029"/>
              <a:gd name="connsiteY7" fmla="*/ 84009 h 504056"/>
              <a:gd name="connsiteX8" fmla="*/ 1605025 w 1712029"/>
              <a:gd name="connsiteY8" fmla="*/ 84009 h 504056"/>
              <a:gd name="connsiteX9" fmla="*/ 1712029 w 1712029"/>
              <a:gd name="connsiteY9" fmla="*/ 287844 h 504056"/>
              <a:gd name="connsiteX10" fmla="*/ 1605025 w 1712029"/>
              <a:gd name="connsiteY10" fmla="*/ 420045 h 504056"/>
              <a:gd name="connsiteX11" fmla="*/ 1521014 w 1712029"/>
              <a:gd name="connsiteY11" fmla="*/ 504056 h 504056"/>
              <a:gd name="connsiteX12" fmla="*/ 727461 w 1712029"/>
              <a:gd name="connsiteY12" fmla="*/ 504056 h 504056"/>
              <a:gd name="connsiteX13" fmla="*/ 351362 w 1712029"/>
              <a:gd name="connsiteY13" fmla="*/ 504056 h 504056"/>
              <a:gd name="connsiteX14" fmla="*/ 351362 w 1712029"/>
              <a:gd name="connsiteY14" fmla="*/ 504056 h 504056"/>
              <a:gd name="connsiteX15" fmla="*/ 184640 w 1712029"/>
              <a:gd name="connsiteY15" fmla="*/ 504056 h 504056"/>
              <a:gd name="connsiteX16" fmla="*/ 100629 w 1712029"/>
              <a:gd name="connsiteY16" fmla="*/ 420045 h 504056"/>
              <a:gd name="connsiteX17" fmla="*/ 100629 w 1712029"/>
              <a:gd name="connsiteY17" fmla="*/ 210023 h 504056"/>
              <a:gd name="connsiteX18" fmla="*/ 0 w 1712029"/>
              <a:gd name="connsiteY18" fmla="*/ 148782 h 504056"/>
              <a:gd name="connsiteX19" fmla="*/ 100629 w 1712029"/>
              <a:gd name="connsiteY19" fmla="*/ 84009 h 504056"/>
              <a:gd name="connsiteX20" fmla="*/ 100629 w 1712029"/>
              <a:gd name="connsiteY20" fmla="*/ 84011 h 504056"/>
              <a:gd name="connsiteX0" fmla="*/ 100629 w 1696452"/>
              <a:gd name="connsiteY0" fmla="*/ 87997 h 508042"/>
              <a:gd name="connsiteX1" fmla="*/ 184640 w 1696452"/>
              <a:gd name="connsiteY1" fmla="*/ 3986 h 508042"/>
              <a:gd name="connsiteX2" fmla="*/ 351362 w 1696452"/>
              <a:gd name="connsiteY2" fmla="*/ 3986 h 508042"/>
              <a:gd name="connsiteX3" fmla="*/ 351362 w 1696452"/>
              <a:gd name="connsiteY3" fmla="*/ 3986 h 508042"/>
              <a:gd name="connsiteX4" fmla="*/ 727461 w 1696452"/>
              <a:gd name="connsiteY4" fmla="*/ 3986 h 508042"/>
              <a:gd name="connsiteX5" fmla="*/ 1521014 w 1696452"/>
              <a:gd name="connsiteY5" fmla="*/ 3986 h 508042"/>
              <a:gd name="connsiteX6" fmla="*/ 1605025 w 1696452"/>
              <a:gd name="connsiteY6" fmla="*/ 87997 h 508042"/>
              <a:gd name="connsiteX7" fmla="*/ 1605025 w 1696452"/>
              <a:gd name="connsiteY7" fmla="*/ 87995 h 508042"/>
              <a:gd name="connsiteX8" fmla="*/ 1605025 w 1696452"/>
              <a:gd name="connsiteY8" fmla="*/ 87995 h 508042"/>
              <a:gd name="connsiteX9" fmla="*/ 1696452 w 1696452"/>
              <a:gd name="connsiteY9" fmla="*/ 0 h 508042"/>
              <a:gd name="connsiteX10" fmla="*/ 1605025 w 1696452"/>
              <a:gd name="connsiteY10" fmla="*/ 424031 h 508042"/>
              <a:gd name="connsiteX11" fmla="*/ 1521014 w 1696452"/>
              <a:gd name="connsiteY11" fmla="*/ 508042 h 508042"/>
              <a:gd name="connsiteX12" fmla="*/ 727461 w 1696452"/>
              <a:gd name="connsiteY12" fmla="*/ 508042 h 508042"/>
              <a:gd name="connsiteX13" fmla="*/ 351362 w 1696452"/>
              <a:gd name="connsiteY13" fmla="*/ 508042 h 508042"/>
              <a:gd name="connsiteX14" fmla="*/ 351362 w 1696452"/>
              <a:gd name="connsiteY14" fmla="*/ 508042 h 508042"/>
              <a:gd name="connsiteX15" fmla="*/ 184640 w 1696452"/>
              <a:gd name="connsiteY15" fmla="*/ 508042 h 508042"/>
              <a:gd name="connsiteX16" fmla="*/ 100629 w 1696452"/>
              <a:gd name="connsiteY16" fmla="*/ 424031 h 508042"/>
              <a:gd name="connsiteX17" fmla="*/ 100629 w 1696452"/>
              <a:gd name="connsiteY17" fmla="*/ 214009 h 508042"/>
              <a:gd name="connsiteX18" fmla="*/ 0 w 1696452"/>
              <a:gd name="connsiteY18" fmla="*/ 152768 h 508042"/>
              <a:gd name="connsiteX19" fmla="*/ 100629 w 1696452"/>
              <a:gd name="connsiteY19" fmla="*/ 87995 h 508042"/>
              <a:gd name="connsiteX20" fmla="*/ 100629 w 1696452"/>
              <a:gd name="connsiteY20" fmla="*/ 87997 h 508042"/>
              <a:gd name="connsiteX0" fmla="*/ 100629 w 1712028"/>
              <a:gd name="connsiteY0" fmla="*/ 84011 h 504056"/>
              <a:gd name="connsiteX1" fmla="*/ 184640 w 1712028"/>
              <a:gd name="connsiteY1" fmla="*/ 0 h 504056"/>
              <a:gd name="connsiteX2" fmla="*/ 351362 w 1712028"/>
              <a:gd name="connsiteY2" fmla="*/ 0 h 504056"/>
              <a:gd name="connsiteX3" fmla="*/ 351362 w 1712028"/>
              <a:gd name="connsiteY3" fmla="*/ 0 h 504056"/>
              <a:gd name="connsiteX4" fmla="*/ 727461 w 1712028"/>
              <a:gd name="connsiteY4" fmla="*/ 0 h 504056"/>
              <a:gd name="connsiteX5" fmla="*/ 1521014 w 1712028"/>
              <a:gd name="connsiteY5" fmla="*/ 0 h 504056"/>
              <a:gd name="connsiteX6" fmla="*/ 1605025 w 1712028"/>
              <a:gd name="connsiteY6" fmla="*/ 84011 h 504056"/>
              <a:gd name="connsiteX7" fmla="*/ 1605025 w 1712028"/>
              <a:gd name="connsiteY7" fmla="*/ 84009 h 504056"/>
              <a:gd name="connsiteX8" fmla="*/ 1605025 w 1712028"/>
              <a:gd name="connsiteY8" fmla="*/ 84009 h 504056"/>
              <a:gd name="connsiteX9" fmla="*/ 1712028 w 1712028"/>
              <a:gd name="connsiteY9" fmla="*/ 397602 h 504056"/>
              <a:gd name="connsiteX10" fmla="*/ 1605025 w 1712028"/>
              <a:gd name="connsiteY10" fmla="*/ 420045 h 504056"/>
              <a:gd name="connsiteX11" fmla="*/ 1521014 w 1712028"/>
              <a:gd name="connsiteY11" fmla="*/ 504056 h 504056"/>
              <a:gd name="connsiteX12" fmla="*/ 727461 w 1712028"/>
              <a:gd name="connsiteY12" fmla="*/ 504056 h 504056"/>
              <a:gd name="connsiteX13" fmla="*/ 351362 w 1712028"/>
              <a:gd name="connsiteY13" fmla="*/ 504056 h 504056"/>
              <a:gd name="connsiteX14" fmla="*/ 351362 w 1712028"/>
              <a:gd name="connsiteY14" fmla="*/ 504056 h 504056"/>
              <a:gd name="connsiteX15" fmla="*/ 184640 w 1712028"/>
              <a:gd name="connsiteY15" fmla="*/ 504056 h 504056"/>
              <a:gd name="connsiteX16" fmla="*/ 100629 w 1712028"/>
              <a:gd name="connsiteY16" fmla="*/ 420045 h 504056"/>
              <a:gd name="connsiteX17" fmla="*/ 100629 w 1712028"/>
              <a:gd name="connsiteY17" fmla="*/ 210023 h 504056"/>
              <a:gd name="connsiteX18" fmla="*/ 0 w 1712028"/>
              <a:gd name="connsiteY18" fmla="*/ 148782 h 504056"/>
              <a:gd name="connsiteX19" fmla="*/ 100629 w 1712028"/>
              <a:gd name="connsiteY19" fmla="*/ 84009 h 504056"/>
              <a:gd name="connsiteX20" fmla="*/ 100629 w 1712028"/>
              <a:gd name="connsiteY20" fmla="*/ 84011 h 504056"/>
              <a:gd name="connsiteX0" fmla="*/ 0 w 1611399"/>
              <a:gd name="connsiteY0" fmla="*/ 84011 h 504056"/>
              <a:gd name="connsiteX1" fmla="*/ 84011 w 1611399"/>
              <a:gd name="connsiteY1" fmla="*/ 0 h 504056"/>
              <a:gd name="connsiteX2" fmla="*/ 250733 w 1611399"/>
              <a:gd name="connsiteY2" fmla="*/ 0 h 504056"/>
              <a:gd name="connsiteX3" fmla="*/ 250733 w 1611399"/>
              <a:gd name="connsiteY3" fmla="*/ 0 h 504056"/>
              <a:gd name="connsiteX4" fmla="*/ 626832 w 1611399"/>
              <a:gd name="connsiteY4" fmla="*/ 0 h 504056"/>
              <a:gd name="connsiteX5" fmla="*/ 1420385 w 1611399"/>
              <a:gd name="connsiteY5" fmla="*/ 0 h 504056"/>
              <a:gd name="connsiteX6" fmla="*/ 1504396 w 1611399"/>
              <a:gd name="connsiteY6" fmla="*/ 84011 h 504056"/>
              <a:gd name="connsiteX7" fmla="*/ 1504396 w 1611399"/>
              <a:gd name="connsiteY7" fmla="*/ 84009 h 504056"/>
              <a:gd name="connsiteX8" fmla="*/ 1504396 w 1611399"/>
              <a:gd name="connsiteY8" fmla="*/ 84009 h 504056"/>
              <a:gd name="connsiteX9" fmla="*/ 1611399 w 1611399"/>
              <a:gd name="connsiteY9" fmla="*/ 397602 h 504056"/>
              <a:gd name="connsiteX10" fmla="*/ 1504396 w 1611399"/>
              <a:gd name="connsiteY10" fmla="*/ 420045 h 504056"/>
              <a:gd name="connsiteX11" fmla="*/ 1420385 w 1611399"/>
              <a:gd name="connsiteY11" fmla="*/ 504056 h 504056"/>
              <a:gd name="connsiteX12" fmla="*/ 626832 w 1611399"/>
              <a:gd name="connsiteY12" fmla="*/ 504056 h 504056"/>
              <a:gd name="connsiteX13" fmla="*/ 250733 w 1611399"/>
              <a:gd name="connsiteY13" fmla="*/ 504056 h 504056"/>
              <a:gd name="connsiteX14" fmla="*/ 250733 w 1611399"/>
              <a:gd name="connsiteY14" fmla="*/ 504056 h 504056"/>
              <a:gd name="connsiteX15" fmla="*/ 84011 w 1611399"/>
              <a:gd name="connsiteY15" fmla="*/ 504056 h 504056"/>
              <a:gd name="connsiteX16" fmla="*/ 0 w 1611399"/>
              <a:gd name="connsiteY16" fmla="*/ 420045 h 504056"/>
              <a:gd name="connsiteX17" fmla="*/ 0 w 1611399"/>
              <a:gd name="connsiteY17" fmla="*/ 210023 h 504056"/>
              <a:gd name="connsiteX18" fmla="*/ 615 w 1611399"/>
              <a:gd name="connsiteY18" fmla="*/ 148782 h 504056"/>
              <a:gd name="connsiteX19" fmla="*/ 0 w 1611399"/>
              <a:gd name="connsiteY19" fmla="*/ 84009 h 504056"/>
              <a:gd name="connsiteX20" fmla="*/ 0 w 1611399"/>
              <a:gd name="connsiteY20" fmla="*/ 84011 h 504056"/>
              <a:gd name="connsiteX0" fmla="*/ 140185 w 1751584"/>
              <a:gd name="connsiteY0" fmla="*/ 84011 h 583424"/>
              <a:gd name="connsiteX1" fmla="*/ 224196 w 1751584"/>
              <a:gd name="connsiteY1" fmla="*/ 0 h 583424"/>
              <a:gd name="connsiteX2" fmla="*/ 390918 w 1751584"/>
              <a:gd name="connsiteY2" fmla="*/ 0 h 583424"/>
              <a:gd name="connsiteX3" fmla="*/ 390918 w 1751584"/>
              <a:gd name="connsiteY3" fmla="*/ 0 h 583424"/>
              <a:gd name="connsiteX4" fmla="*/ 767017 w 1751584"/>
              <a:gd name="connsiteY4" fmla="*/ 0 h 583424"/>
              <a:gd name="connsiteX5" fmla="*/ 1560570 w 1751584"/>
              <a:gd name="connsiteY5" fmla="*/ 0 h 583424"/>
              <a:gd name="connsiteX6" fmla="*/ 1644581 w 1751584"/>
              <a:gd name="connsiteY6" fmla="*/ 84011 h 583424"/>
              <a:gd name="connsiteX7" fmla="*/ 1644581 w 1751584"/>
              <a:gd name="connsiteY7" fmla="*/ 84009 h 583424"/>
              <a:gd name="connsiteX8" fmla="*/ 1644581 w 1751584"/>
              <a:gd name="connsiteY8" fmla="*/ 84009 h 583424"/>
              <a:gd name="connsiteX9" fmla="*/ 1751584 w 1751584"/>
              <a:gd name="connsiteY9" fmla="*/ 397602 h 583424"/>
              <a:gd name="connsiteX10" fmla="*/ 1644581 w 1751584"/>
              <a:gd name="connsiteY10" fmla="*/ 420045 h 583424"/>
              <a:gd name="connsiteX11" fmla="*/ 1560570 w 1751584"/>
              <a:gd name="connsiteY11" fmla="*/ 504056 h 583424"/>
              <a:gd name="connsiteX12" fmla="*/ 767017 w 1751584"/>
              <a:gd name="connsiteY12" fmla="*/ 504056 h 583424"/>
              <a:gd name="connsiteX13" fmla="*/ 390918 w 1751584"/>
              <a:gd name="connsiteY13" fmla="*/ 504056 h 583424"/>
              <a:gd name="connsiteX14" fmla="*/ 390918 w 1751584"/>
              <a:gd name="connsiteY14" fmla="*/ 504056 h 583424"/>
              <a:gd name="connsiteX15" fmla="*/ 224196 w 1751584"/>
              <a:gd name="connsiteY15" fmla="*/ 504056 h 583424"/>
              <a:gd name="connsiteX16" fmla="*/ 0 w 1751584"/>
              <a:gd name="connsiteY16" fmla="*/ 572373 h 583424"/>
              <a:gd name="connsiteX17" fmla="*/ 140185 w 1751584"/>
              <a:gd name="connsiteY17" fmla="*/ 210023 h 583424"/>
              <a:gd name="connsiteX18" fmla="*/ 140800 w 1751584"/>
              <a:gd name="connsiteY18" fmla="*/ 148782 h 583424"/>
              <a:gd name="connsiteX19" fmla="*/ 140185 w 1751584"/>
              <a:gd name="connsiteY19" fmla="*/ 84009 h 583424"/>
              <a:gd name="connsiteX20" fmla="*/ 140185 w 1751584"/>
              <a:gd name="connsiteY20" fmla="*/ 84011 h 583424"/>
              <a:gd name="connsiteX0" fmla="*/ 140185 w 1837253"/>
              <a:gd name="connsiteY0" fmla="*/ 84011 h 583423"/>
              <a:gd name="connsiteX1" fmla="*/ 224196 w 1837253"/>
              <a:gd name="connsiteY1" fmla="*/ 0 h 583423"/>
              <a:gd name="connsiteX2" fmla="*/ 390918 w 1837253"/>
              <a:gd name="connsiteY2" fmla="*/ 0 h 583423"/>
              <a:gd name="connsiteX3" fmla="*/ 390918 w 1837253"/>
              <a:gd name="connsiteY3" fmla="*/ 0 h 583423"/>
              <a:gd name="connsiteX4" fmla="*/ 767017 w 1837253"/>
              <a:gd name="connsiteY4" fmla="*/ 0 h 583423"/>
              <a:gd name="connsiteX5" fmla="*/ 1560570 w 1837253"/>
              <a:gd name="connsiteY5" fmla="*/ 0 h 583423"/>
              <a:gd name="connsiteX6" fmla="*/ 1644581 w 1837253"/>
              <a:gd name="connsiteY6" fmla="*/ 84011 h 583423"/>
              <a:gd name="connsiteX7" fmla="*/ 1644581 w 1837253"/>
              <a:gd name="connsiteY7" fmla="*/ 84009 h 583423"/>
              <a:gd name="connsiteX8" fmla="*/ 1644581 w 1837253"/>
              <a:gd name="connsiteY8" fmla="*/ 84009 h 583423"/>
              <a:gd name="connsiteX9" fmla="*/ 1837253 w 1837253"/>
              <a:gd name="connsiteY9" fmla="*/ 439146 h 583423"/>
              <a:gd name="connsiteX10" fmla="*/ 1644581 w 1837253"/>
              <a:gd name="connsiteY10" fmla="*/ 420045 h 583423"/>
              <a:gd name="connsiteX11" fmla="*/ 1560570 w 1837253"/>
              <a:gd name="connsiteY11" fmla="*/ 504056 h 583423"/>
              <a:gd name="connsiteX12" fmla="*/ 767017 w 1837253"/>
              <a:gd name="connsiteY12" fmla="*/ 504056 h 583423"/>
              <a:gd name="connsiteX13" fmla="*/ 390918 w 1837253"/>
              <a:gd name="connsiteY13" fmla="*/ 504056 h 583423"/>
              <a:gd name="connsiteX14" fmla="*/ 390918 w 1837253"/>
              <a:gd name="connsiteY14" fmla="*/ 504056 h 583423"/>
              <a:gd name="connsiteX15" fmla="*/ 224196 w 1837253"/>
              <a:gd name="connsiteY15" fmla="*/ 504056 h 583423"/>
              <a:gd name="connsiteX16" fmla="*/ 0 w 1837253"/>
              <a:gd name="connsiteY16" fmla="*/ 572373 h 583423"/>
              <a:gd name="connsiteX17" fmla="*/ 140185 w 1837253"/>
              <a:gd name="connsiteY17" fmla="*/ 210023 h 583423"/>
              <a:gd name="connsiteX18" fmla="*/ 140800 w 1837253"/>
              <a:gd name="connsiteY18" fmla="*/ 148782 h 583423"/>
              <a:gd name="connsiteX19" fmla="*/ 140185 w 1837253"/>
              <a:gd name="connsiteY19" fmla="*/ 84009 h 583423"/>
              <a:gd name="connsiteX20" fmla="*/ 140185 w 1837253"/>
              <a:gd name="connsiteY20" fmla="*/ 84011 h 583423"/>
              <a:gd name="connsiteX0" fmla="*/ 327098 w 2024166"/>
              <a:gd name="connsiteY0" fmla="*/ 84011 h 583423"/>
              <a:gd name="connsiteX1" fmla="*/ 411109 w 2024166"/>
              <a:gd name="connsiteY1" fmla="*/ 0 h 583423"/>
              <a:gd name="connsiteX2" fmla="*/ 577831 w 2024166"/>
              <a:gd name="connsiteY2" fmla="*/ 0 h 583423"/>
              <a:gd name="connsiteX3" fmla="*/ 577831 w 2024166"/>
              <a:gd name="connsiteY3" fmla="*/ 0 h 583423"/>
              <a:gd name="connsiteX4" fmla="*/ 953930 w 2024166"/>
              <a:gd name="connsiteY4" fmla="*/ 0 h 583423"/>
              <a:gd name="connsiteX5" fmla="*/ 1747483 w 2024166"/>
              <a:gd name="connsiteY5" fmla="*/ 0 h 583423"/>
              <a:gd name="connsiteX6" fmla="*/ 1831494 w 2024166"/>
              <a:gd name="connsiteY6" fmla="*/ 84011 h 583423"/>
              <a:gd name="connsiteX7" fmla="*/ 1831494 w 2024166"/>
              <a:gd name="connsiteY7" fmla="*/ 84009 h 583423"/>
              <a:gd name="connsiteX8" fmla="*/ 1831494 w 2024166"/>
              <a:gd name="connsiteY8" fmla="*/ 84009 h 583423"/>
              <a:gd name="connsiteX9" fmla="*/ 2024166 w 2024166"/>
              <a:gd name="connsiteY9" fmla="*/ 439146 h 583423"/>
              <a:gd name="connsiteX10" fmla="*/ 1831494 w 2024166"/>
              <a:gd name="connsiteY10" fmla="*/ 420045 h 583423"/>
              <a:gd name="connsiteX11" fmla="*/ 1747483 w 2024166"/>
              <a:gd name="connsiteY11" fmla="*/ 504056 h 583423"/>
              <a:gd name="connsiteX12" fmla="*/ 953930 w 2024166"/>
              <a:gd name="connsiteY12" fmla="*/ 504056 h 583423"/>
              <a:gd name="connsiteX13" fmla="*/ 577831 w 2024166"/>
              <a:gd name="connsiteY13" fmla="*/ 504056 h 583423"/>
              <a:gd name="connsiteX14" fmla="*/ 577831 w 2024166"/>
              <a:gd name="connsiteY14" fmla="*/ 504056 h 583423"/>
              <a:gd name="connsiteX15" fmla="*/ 411109 w 2024166"/>
              <a:gd name="connsiteY15" fmla="*/ 504056 h 583423"/>
              <a:gd name="connsiteX16" fmla="*/ 0 w 2024166"/>
              <a:gd name="connsiteY16" fmla="*/ 572373 h 583423"/>
              <a:gd name="connsiteX17" fmla="*/ 327098 w 2024166"/>
              <a:gd name="connsiteY17" fmla="*/ 210023 h 583423"/>
              <a:gd name="connsiteX18" fmla="*/ 327713 w 2024166"/>
              <a:gd name="connsiteY18" fmla="*/ 148782 h 583423"/>
              <a:gd name="connsiteX19" fmla="*/ 327098 w 2024166"/>
              <a:gd name="connsiteY19" fmla="*/ 84009 h 583423"/>
              <a:gd name="connsiteX20" fmla="*/ 327098 w 2024166"/>
              <a:gd name="connsiteY20" fmla="*/ 84011 h 583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24166" h="583423">
                <a:moveTo>
                  <a:pt x="327098" y="84011"/>
                </a:moveTo>
                <a:cubicBezTo>
                  <a:pt x="327098" y="37613"/>
                  <a:pt x="364711" y="0"/>
                  <a:pt x="411109" y="0"/>
                </a:cubicBezTo>
                <a:lnTo>
                  <a:pt x="577831" y="0"/>
                </a:lnTo>
                <a:lnTo>
                  <a:pt x="577831" y="0"/>
                </a:lnTo>
                <a:lnTo>
                  <a:pt x="953930" y="0"/>
                </a:lnTo>
                <a:lnTo>
                  <a:pt x="1747483" y="0"/>
                </a:lnTo>
                <a:cubicBezTo>
                  <a:pt x="1793881" y="0"/>
                  <a:pt x="1831494" y="37613"/>
                  <a:pt x="1831494" y="84011"/>
                </a:cubicBezTo>
                <a:lnTo>
                  <a:pt x="1831494" y="84009"/>
                </a:lnTo>
                <a:lnTo>
                  <a:pt x="1831494" y="84009"/>
                </a:lnTo>
                <a:lnTo>
                  <a:pt x="2024166" y="439146"/>
                </a:lnTo>
                <a:cubicBezTo>
                  <a:pt x="2024166" y="509153"/>
                  <a:pt x="1831494" y="350038"/>
                  <a:pt x="1831494" y="420045"/>
                </a:cubicBezTo>
                <a:cubicBezTo>
                  <a:pt x="1831494" y="466443"/>
                  <a:pt x="1793881" y="504056"/>
                  <a:pt x="1747483" y="504056"/>
                </a:cubicBezTo>
                <a:lnTo>
                  <a:pt x="953930" y="504056"/>
                </a:lnTo>
                <a:lnTo>
                  <a:pt x="577831" y="504056"/>
                </a:lnTo>
                <a:lnTo>
                  <a:pt x="577831" y="504056"/>
                </a:lnTo>
                <a:lnTo>
                  <a:pt x="411109" y="504056"/>
                </a:lnTo>
                <a:cubicBezTo>
                  <a:pt x="364711" y="504056"/>
                  <a:pt x="0" y="618771"/>
                  <a:pt x="0" y="572373"/>
                </a:cubicBezTo>
                <a:lnTo>
                  <a:pt x="327098" y="210023"/>
                </a:lnTo>
                <a:lnTo>
                  <a:pt x="327713" y="148782"/>
                </a:lnTo>
                <a:lnTo>
                  <a:pt x="327098" y="84009"/>
                </a:lnTo>
                <a:lnTo>
                  <a:pt x="327098" y="84011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確定加入</a:t>
            </a:r>
          </a:p>
        </p:txBody>
      </p:sp>
      <p:sp>
        <p:nvSpPr>
          <p:cNvPr id="18" name="矩形 17"/>
          <p:cNvSpPr/>
          <p:nvPr/>
        </p:nvSpPr>
        <p:spPr>
          <a:xfrm>
            <a:off x="2924943" y="2929274"/>
            <a:ext cx="387073" cy="2379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/>
          <p:cNvSpPr/>
          <p:nvPr/>
        </p:nvSpPr>
        <p:spPr>
          <a:xfrm>
            <a:off x="6319999" y="2929274"/>
            <a:ext cx="387073" cy="2379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圓角矩形圖說文字 19"/>
          <p:cNvSpPr/>
          <p:nvPr/>
        </p:nvSpPr>
        <p:spPr>
          <a:xfrm>
            <a:off x="3157296" y="3283148"/>
            <a:ext cx="959426" cy="411097"/>
          </a:xfrm>
          <a:prstGeom prst="wedgeRoundRectCallout">
            <a:avLst>
              <a:gd name="adj1" fmla="val -60745"/>
              <a:gd name="adj2" fmla="val -5329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刪除選取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5840286" y="2300367"/>
            <a:ext cx="959426" cy="411097"/>
          </a:xfrm>
          <a:prstGeom prst="wedgeRoundRectCallout">
            <a:avLst>
              <a:gd name="adj1" fmla="val 29493"/>
              <a:gd name="adj2" fmla="val 7022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刪除選取</a:t>
            </a:r>
          </a:p>
        </p:txBody>
      </p:sp>
      <p:sp>
        <p:nvSpPr>
          <p:cNvPr id="23" name="矩形 22"/>
          <p:cNvSpPr/>
          <p:nvPr/>
        </p:nvSpPr>
        <p:spPr>
          <a:xfrm>
            <a:off x="1556792" y="3146366"/>
            <a:ext cx="504056" cy="2389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>
            <a:off x="4903863" y="3146366"/>
            <a:ext cx="504056" cy="2389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圓角矩形圖說文字 24"/>
          <p:cNvSpPr/>
          <p:nvPr/>
        </p:nvSpPr>
        <p:spPr>
          <a:xfrm>
            <a:off x="5554109" y="3318715"/>
            <a:ext cx="959426" cy="504056"/>
          </a:xfrm>
          <a:prstGeom prst="wedgeRoundRectCallout">
            <a:avLst>
              <a:gd name="adj1" fmla="val -60745"/>
              <a:gd name="adj2" fmla="val -5329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solidFill>
                  <a:srgbClr val="008000"/>
                </a:solidFill>
                <a:latin typeface="+mj-ea"/>
                <a:ea typeface="+mj-ea"/>
              </a:rPr>
              <a:t>確定</a:t>
            </a:r>
            <a:r>
              <a:rPr lang="zh-TW" altLang="en-US" sz="1400" dirty="0">
                <a:latin typeface="+mj-ea"/>
                <a:ea typeface="+mj-ea"/>
              </a:rPr>
              <a:t>送出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solidFill>
                  <a:srgbClr val="FF0000"/>
                </a:solidFill>
                <a:latin typeface="+mj-ea"/>
                <a:ea typeface="+mj-ea"/>
              </a:rPr>
              <a:t>取消</a:t>
            </a:r>
            <a:r>
              <a:rPr lang="zh-TW" altLang="en-US" sz="1400" dirty="0">
                <a:latin typeface="+mj-ea"/>
                <a:ea typeface="+mj-ea"/>
              </a:rPr>
              <a:t>關閉</a:t>
            </a:r>
          </a:p>
        </p:txBody>
      </p:sp>
      <p:sp>
        <p:nvSpPr>
          <p:cNvPr id="26" name="圓角矩形圖說文字 25"/>
          <p:cNvSpPr/>
          <p:nvPr/>
        </p:nvSpPr>
        <p:spPr>
          <a:xfrm>
            <a:off x="481444" y="3123088"/>
            <a:ext cx="959426" cy="504056"/>
          </a:xfrm>
          <a:prstGeom prst="wedgeRoundRectCallout">
            <a:avLst>
              <a:gd name="adj1" fmla="val 62951"/>
              <a:gd name="adj2" fmla="val -3978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solidFill>
                  <a:srgbClr val="008000"/>
                </a:solidFill>
                <a:latin typeface="+mj-ea"/>
                <a:ea typeface="+mj-ea"/>
              </a:rPr>
              <a:t>確定</a:t>
            </a:r>
            <a:r>
              <a:rPr lang="zh-TW" altLang="en-US" sz="1400" dirty="0">
                <a:latin typeface="+mj-ea"/>
                <a:ea typeface="+mj-ea"/>
              </a:rPr>
              <a:t>送出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solidFill>
                  <a:srgbClr val="FF0000"/>
                </a:solidFill>
                <a:latin typeface="+mj-ea"/>
                <a:ea typeface="+mj-ea"/>
              </a:rPr>
              <a:t>取消</a:t>
            </a:r>
            <a:r>
              <a:rPr lang="zh-TW" altLang="en-US" sz="1400" dirty="0">
                <a:latin typeface="+mj-ea"/>
                <a:ea typeface="+mj-ea"/>
              </a:rPr>
              <a:t>關閉</a:t>
            </a:r>
          </a:p>
        </p:txBody>
      </p:sp>
      <p:pic>
        <p:nvPicPr>
          <p:cNvPr id="27" name="圖片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1406" y="3714107"/>
            <a:ext cx="3916818" cy="135197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8" name="直線接點 27"/>
          <p:cNvCxnSpPr/>
          <p:nvPr/>
        </p:nvCxnSpPr>
        <p:spPr>
          <a:xfrm>
            <a:off x="2571598" y="4227934"/>
            <a:ext cx="2332265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/>
          <p:cNvCxnSpPr/>
          <p:nvPr/>
        </p:nvCxnSpPr>
        <p:spPr>
          <a:xfrm>
            <a:off x="4455836" y="5000625"/>
            <a:ext cx="57508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弧形向右箭號 31"/>
          <p:cNvSpPr/>
          <p:nvPr/>
        </p:nvSpPr>
        <p:spPr>
          <a:xfrm rot="19146621">
            <a:off x="789207" y="3754178"/>
            <a:ext cx="384084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3" name="弧形向右箭號 32"/>
          <p:cNvSpPr/>
          <p:nvPr/>
        </p:nvSpPr>
        <p:spPr>
          <a:xfrm rot="12413538" flipV="1">
            <a:off x="5539959" y="3975906"/>
            <a:ext cx="384084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4" name="圓角矩形圖說文字 33"/>
          <p:cNvSpPr/>
          <p:nvPr/>
        </p:nvSpPr>
        <p:spPr>
          <a:xfrm>
            <a:off x="2924943" y="4322444"/>
            <a:ext cx="959426" cy="411097"/>
          </a:xfrm>
          <a:prstGeom prst="wedgeRoundRectCallout">
            <a:avLst>
              <a:gd name="adj1" fmla="val 72076"/>
              <a:gd name="adj2" fmla="val -5565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選取結果</a:t>
            </a:r>
          </a:p>
        </p:txBody>
      </p:sp>
    </p:spTree>
    <p:extLst>
      <p:ext uri="{BB962C8B-B14F-4D97-AF65-F5344CB8AC3E}">
        <p14:creationId xmlns:p14="http://schemas.microsoft.com/office/powerpoint/2010/main" val="3889519042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  <a:br>
              <a:rPr lang="en-US" altLang="zh-TW" dirty="0"/>
            </a:br>
            <a:r>
              <a:rPr lang="zh-TW" altLang="en-US" dirty="0"/>
              <a:t>                               填報說明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13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37" y="902212"/>
            <a:ext cx="4401424" cy="409841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l="12709" t="17581" r="9281" b="-695"/>
          <a:stretch/>
        </p:blipFill>
        <p:spPr>
          <a:xfrm>
            <a:off x="4551905" y="2951418"/>
            <a:ext cx="326933" cy="340412"/>
          </a:xfrm>
          <a:prstGeom prst="rect">
            <a:avLst/>
          </a:prstGeom>
        </p:spPr>
      </p:pic>
      <p:sp>
        <p:nvSpPr>
          <p:cNvPr id="8" name="圓角矩形圖說文字 7"/>
          <p:cNvSpPr/>
          <p:nvPr/>
        </p:nvSpPr>
        <p:spPr>
          <a:xfrm>
            <a:off x="5172052" y="3262891"/>
            <a:ext cx="1406059" cy="502112"/>
          </a:xfrm>
          <a:prstGeom prst="wedgeRoundRectCallout">
            <a:avLst>
              <a:gd name="adj1" fmla="val -60745"/>
              <a:gd name="adj2" fmla="val -5329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點選出現各欄位填報說明</a:t>
            </a:r>
          </a:p>
        </p:txBody>
      </p:sp>
      <p:sp>
        <p:nvSpPr>
          <p:cNvPr id="9" name="矩形 8"/>
          <p:cNvSpPr/>
          <p:nvPr/>
        </p:nvSpPr>
        <p:spPr>
          <a:xfrm>
            <a:off x="4446790" y="2903078"/>
            <a:ext cx="461271" cy="3887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8793706"/>
      </p:ext>
    </p:extLst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  <a:br>
              <a:rPr lang="en-US" altLang="zh-TW" dirty="0"/>
            </a:br>
            <a:r>
              <a:rPr lang="en-US" altLang="zh-TW" dirty="0"/>
              <a:t>		</a:t>
            </a:r>
            <a:r>
              <a:rPr lang="zh-TW" altLang="en-US" dirty="0"/>
              <a:t>          複製表單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14</a:t>
            </a:fld>
            <a:endParaRPr lang="zh-TW" altLang="en-US" dirty="0"/>
          </a:p>
        </p:txBody>
      </p:sp>
      <p:pic>
        <p:nvPicPr>
          <p:cNvPr id="13" name="圖片 12"/>
          <p:cNvPicPr/>
          <p:nvPr/>
        </p:nvPicPr>
        <p:blipFill>
          <a:blip r:embed="rId2"/>
          <a:stretch>
            <a:fillRect/>
          </a:stretch>
        </p:blipFill>
        <p:spPr>
          <a:xfrm>
            <a:off x="520141" y="2867849"/>
            <a:ext cx="5274310" cy="2187575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58" y="1018904"/>
            <a:ext cx="6536837" cy="183421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147" y="2097846"/>
            <a:ext cx="303597" cy="206217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5838031" y="2061764"/>
            <a:ext cx="471289" cy="293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圓角矩形圖說文字 17"/>
          <p:cNvSpPr/>
          <p:nvPr/>
        </p:nvSpPr>
        <p:spPr>
          <a:xfrm>
            <a:off x="4869160" y="1798984"/>
            <a:ext cx="645174" cy="504056"/>
          </a:xfrm>
          <a:prstGeom prst="wedgeRoundRectCallout">
            <a:avLst>
              <a:gd name="adj1" fmla="val 91710"/>
              <a:gd name="adj2" fmla="val 3035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點選</a:t>
            </a:r>
          </a:p>
        </p:txBody>
      </p:sp>
      <p:sp>
        <p:nvSpPr>
          <p:cNvPr id="19" name="弧形向右箭號 18"/>
          <p:cNvSpPr/>
          <p:nvPr/>
        </p:nvSpPr>
        <p:spPr>
          <a:xfrm rot="12413538" flipV="1">
            <a:off x="6031703" y="3191758"/>
            <a:ext cx="384084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40768" y="3755423"/>
            <a:ext cx="471289" cy="293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980728" y="4258441"/>
            <a:ext cx="1728192" cy="3992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圓角矩形圖說文字 24"/>
          <p:cNvSpPr/>
          <p:nvPr/>
        </p:nvSpPr>
        <p:spPr>
          <a:xfrm>
            <a:off x="2063746" y="3310961"/>
            <a:ext cx="1509270" cy="504056"/>
          </a:xfrm>
          <a:prstGeom prst="wedgeRoundRectCallout">
            <a:avLst>
              <a:gd name="adj1" fmla="val -63459"/>
              <a:gd name="adj2" fmla="val 12419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點選欲複製之年度及版別</a:t>
            </a:r>
          </a:p>
        </p:txBody>
      </p:sp>
    </p:spTree>
    <p:extLst>
      <p:ext uri="{BB962C8B-B14F-4D97-AF65-F5344CB8AC3E}">
        <p14:creationId xmlns:p14="http://schemas.microsoft.com/office/powerpoint/2010/main" val="1331250651"/>
      </p:ext>
    </p:extLst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  <a:br>
              <a:rPr lang="en-US" altLang="zh-TW" dirty="0"/>
            </a:br>
            <a:r>
              <a:rPr lang="en-US" altLang="zh-TW" dirty="0"/>
              <a:t>			</a:t>
            </a:r>
            <a:r>
              <a:rPr lang="zh-TW" altLang="en-US" dirty="0"/>
              <a:t>表單防護機制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15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51" y="1275606"/>
            <a:ext cx="3862527" cy="348003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l="2113" r="2117" b="7924"/>
          <a:stretch/>
        </p:blipFill>
        <p:spPr>
          <a:xfrm>
            <a:off x="3162301" y="1581405"/>
            <a:ext cx="3378200" cy="81889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4"/>
          <a:srcRect l="2464" r="1508" b="8914"/>
          <a:stretch/>
        </p:blipFill>
        <p:spPr>
          <a:xfrm>
            <a:off x="3162301" y="2853819"/>
            <a:ext cx="3378200" cy="67678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1916832" y="1581405"/>
            <a:ext cx="432048" cy="1262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932973" y="4515966"/>
            <a:ext cx="432048" cy="12624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圖說文字 9"/>
          <p:cNvSpPr/>
          <p:nvPr/>
        </p:nvSpPr>
        <p:spPr>
          <a:xfrm>
            <a:off x="769211" y="1844824"/>
            <a:ext cx="1504396" cy="504056"/>
          </a:xfrm>
          <a:prstGeom prst="wedgeRoundRectCallout">
            <a:avLst>
              <a:gd name="adj1" fmla="val 31251"/>
              <a:gd name="adj2" fmla="val -7259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送出填寫</a:t>
            </a:r>
          </a:p>
        </p:txBody>
      </p:sp>
      <p:sp>
        <p:nvSpPr>
          <p:cNvPr id="11" name="向右箭號 10"/>
          <p:cNvSpPr/>
          <p:nvPr/>
        </p:nvSpPr>
        <p:spPr>
          <a:xfrm>
            <a:off x="2708920" y="1637683"/>
            <a:ext cx="360040" cy="35800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向右箭號 11"/>
          <p:cNvSpPr/>
          <p:nvPr/>
        </p:nvSpPr>
        <p:spPr>
          <a:xfrm rot="5400000">
            <a:off x="4815658" y="2497467"/>
            <a:ext cx="360040" cy="35800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27599729"/>
      </p:ext>
    </p:extLst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  <a:br>
              <a:rPr lang="en-US" altLang="zh-TW" dirty="0"/>
            </a:br>
            <a:r>
              <a:rPr lang="en-US" altLang="zh-TW" dirty="0"/>
              <a:t>			</a:t>
            </a:r>
            <a:r>
              <a:rPr lang="zh-TW" altLang="en-US" dirty="0"/>
              <a:t>表單狀態及功能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16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t="71728"/>
          <a:stretch/>
        </p:blipFill>
        <p:spPr>
          <a:xfrm>
            <a:off x="228346" y="1541016"/>
            <a:ext cx="6525344" cy="39734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346" y="2124542"/>
            <a:ext cx="6469439" cy="141371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3928207" y="1552232"/>
            <a:ext cx="387073" cy="3861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3994364" y="995969"/>
            <a:ext cx="1631911" cy="411097"/>
          </a:xfrm>
          <a:prstGeom prst="wedgeRoundRectCallout">
            <a:avLst>
              <a:gd name="adj1" fmla="val 48518"/>
              <a:gd name="adj2" fmla="val 11708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暫存，可進行修改</a:t>
            </a:r>
          </a:p>
        </p:txBody>
      </p:sp>
      <p:sp>
        <p:nvSpPr>
          <p:cNvPr id="9" name="矩形 8"/>
          <p:cNvSpPr/>
          <p:nvPr/>
        </p:nvSpPr>
        <p:spPr>
          <a:xfrm>
            <a:off x="3908885" y="3152125"/>
            <a:ext cx="387073" cy="3861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5340948" y="1677596"/>
            <a:ext cx="901386" cy="2607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5790964" y="3277489"/>
            <a:ext cx="432048" cy="2607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圓角矩形圖說文字 11"/>
          <p:cNvSpPr/>
          <p:nvPr/>
        </p:nvSpPr>
        <p:spPr>
          <a:xfrm>
            <a:off x="3945609" y="3612920"/>
            <a:ext cx="1760551" cy="411097"/>
          </a:xfrm>
          <a:prstGeom prst="wedgeRoundRectCallout">
            <a:avLst>
              <a:gd name="adj1" fmla="val 54596"/>
              <a:gd name="adj2" fmla="val -9351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已送審，不可進行修改</a:t>
            </a:r>
          </a:p>
        </p:txBody>
      </p:sp>
      <p:sp>
        <p:nvSpPr>
          <p:cNvPr id="13" name="圓角矩形圖說文字 12"/>
          <p:cNvSpPr/>
          <p:nvPr/>
        </p:nvSpPr>
        <p:spPr>
          <a:xfrm>
            <a:off x="4325737" y="2208262"/>
            <a:ext cx="1760551" cy="411097"/>
          </a:xfrm>
          <a:prstGeom prst="wedgeRoundRectCallout">
            <a:avLst>
              <a:gd name="adj1" fmla="val 43546"/>
              <a:gd name="adj2" fmla="val 11944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依目前項目匯出報表</a:t>
            </a:r>
          </a:p>
        </p:txBody>
      </p:sp>
      <p:sp>
        <p:nvSpPr>
          <p:cNvPr id="14" name="矩形 13"/>
          <p:cNvSpPr/>
          <p:nvPr/>
        </p:nvSpPr>
        <p:spPr>
          <a:xfrm>
            <a:off x="5822840" y="2942058"/>
            <a:ext cx="328164" cy="2607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46" y="4164656"/>
            <a:ext cx="6513801" cy="38222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8" name="矩形 17"/>
          <p:cNvSpPr/>
          <p:nvPr/>
        </p:nvSpPr>
        <p:spPr>
          <a:xfrm>
            <a:off x="3908884" y="4179708"/>
            <a:ext cx="387073" cy="3861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圓角矩形圖說文字 18"/>
          <p:cNvSpPr/>
          <p:nvPr/>
        </p:nvSpPr>
        <p:spPr>
          <a:xfrm>
            <a:off x="4030413" y="4682738"/>
            <a:ext cx="1760551" cy="411097"/>
          </a:xfrm>
          <a:prstGeom prst="wedgeRoundRectCallout">
            <a:avLst>
              <a:gd name="adj1" fmla="val 54596"/>
              <a:gd name="adj2" fmla="val -9351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修改，重新送審</a:t>
            </a:r>
          </a:p>
        </p:txBody>
      </p:sp>
    </p:spTree>
    <p:extLst>
      <p:ext uri="{BB962C8B-B14F-4D97-AF65-F5344CB8AC3E}">
        <p14:creationId xmlns:p14="http://schemas.microsoft.com/office/powerpoint/2010/main" val="2577167377"/>
      </p:ext>
    </p:extLst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單位預算主計人員審核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公務預算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17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98248364"/>
      </p:ext>
    </p:extLst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單位預算主計人員審核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18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46" y="1059582"/>
            <a:ext cx="2082159" cy="144016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656" y="2614600"/>
            <a:ext cx="6309320" cy="142600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656" y="4299942"/>
            <a:ext cx="6309320" cy="44165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矩形 7"/>
          <p:cNvSpPr/>
          <p:nvPr/>
        </p:nvSpPr>
        <p:spPr>
          <a:xfrm>
            <a:off x="452628" y="1215185"/>
            <a:ext cx="1746466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1584041" y="3129582"/>
            <a:ext cx="2310026" cy="396044"/>
          </a:xfrm>
          <a:prstGeom prst="wedgeRoundRectCallout">
            <a:avLst>
              <a:gd name="adj1" fmla="val -51111"/>
              <a:gd name="adj2" fmla="val 11653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請編列編號以進行審核</a:t>
            </a:r>
          </a:p>
        </p:txBody>
      </p:sp>
      <p:sp>
        <p:nvSpPr>
          <p:cNvPr id="10" name="矩形 9"/>
          <p:cNvSpPr/>
          <p:nvPr/>
        </p:nvSpPr>
        <p:spPr>
          <a:xfrm>
            <a:off x="1196752" y="3775073"/>
            <a:ext cx="360040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1196752" y="4495819"/>
            <a:ext cx="360040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5805264" y="4502446"/>
            <a:ext cx="633418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5805264" y="3802583"/>
            <a:ext cx="633418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圓角矩形圖說文字 13"/>
          <p:cNvSpPr/>
          <p:nvPr/>
        </p:nvSpPr>
        <p:spPr>
          <a:xfrm>
            <a:off x="3291944" y="4631153"/>
            <a:ext cx="2310026" cy="396044"/>
          </a:xfrm>
          <a:prstGeom prst="wedgeRoundRectCallout">
            <a:avLst>
              <a:gd name="adj1" fmla="val 61745"/>
              <a:gd name="adj2" fmla="val -7995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有編號即可進行審核</a:t>
            </a:r>
          </a:p>
        </p:txBody>
      </p:sp>
      <p:sp>
        <p:nvSpPr>
          <p:cNvPr id="15" name="爆炸 1 14"/>
          <p:cNvSpPr/>
          <p:nvPr/>
        </p:nvSpPr>
        <p:spPr>
          <a:xfrm>
            <a:off x="2090684" y="3550244"/>
            <a:ext cx="1430292" cy="821575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注意</a:t>
            </a:r>
            <a:r>
              <a:rPr lang="en-US" altLang="zh-TW" sz="1200" b="1" dirty="0">
                <a:solidFill>
                  <a:schemeClr val="bg1"/>
                </a:solidFill>
                <a:latin typeface="+mj-ea"/>
                <a:ea typeface="+mj-ea"/>
              </a:rPr>
              <a:t>:</a:t>
            </a:r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需編號</a:t>
            </a:r>
          </a:p>
        </p:txBody>
      </p:sp>
    </p:spTree>
    <p:extLst>
      <p:ext uri="{BB962C8B-B14F-4D97-AF65-F5344CB8AC3E}">
        <p14:creationId xmlns:p14="http://schemas.microsoft.com/office/powerpoint/2010/main" val="2726588136"/>
      </p:ext>
    </p:extLst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單位預算主計人員審核</a:t>
            </a:r>
            <a:br>
              <a:rPr lang="en-US" altLang="zh-TW" dirty="0"/>
            </a:br>
            <a:r>
              <a:rPr lang="en-US" altLang="zh-TW" dirty="0"/>
              <a:t>			</a:t>
            </a:r>
            <a:r>
              <a:rPr lang="zh-TW" altLang="en-US" dirty="0"/>
              <a:t>項目審核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19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/>
          <a:srcRect b="66800"/>
          <a:stretch/>
        </p:blipFill>
        <p:spPr>
          <a:xfrm>
            <a:off x="109728" y="944724"/>
            <a:ext cx="3950905" cy="17076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02" y="2898050"/>
            <a:ext cx="3672408" cy="168318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6151" y="1242417"/>
            <a:ext cx="3267990" cy="18556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圓角矩形圖說文字 7"/>
          <p:cNvSpPr/>
          <p:nvPr/>
        </p:nvSpPr>
        <p:spPr>
          <a:xfrm>
            <a:off x="2303028" y="4447470"/>
            <a:ext cx="2446246" cy="396044"/>
          </a:xfrm>
          <a:prstGeom prst="wedgeRoundRectCallout">
            <a:avLst>
              <a:gd name="adj1" fmla="val -30687"/>
              <a:gd name="adj2" fmla="val -8487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針對該項目，給予審查意見</a:t>
            </a:r>
          </a:p>
        </p:txBody>
      </p:sp>
      <p:sp>
        <p:nvSpPr>
          <p:cNvPr id="9" name="矩形 8"/>
          <p:cNvSpPr/>
          <p:nvPr/>
        </p:nvSpPr>
        <p:spPr>
          <a:xfrm>
            <a:off x="692696" y="2333139"/>
            <a:ext cx="504056" cy="148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731020" y="1251725"/>
            <a:ext cx="231130" cy="1656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圖說文字 10"/>
          <p:cNvSpPr/>
          <p:nvPr/>
        </p:nvSpPr>
        <p:spPr>
          <a:xfrm>
            <a:off x="3933057" y="3271596"/>
            <a:ext cx="2662270" cy="596298"/>
          </a:xfrm>
          <a:prstGeom prst="wedgeRoundRectCallout">
            <a:avLst>
              <a:gd name="adj1" fmla="val -30687"/>
              <a:gd name="adj2" fmla="val -8487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修改填報，協助修改填報內容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latin typeface="+mj-ea"/>
                <a:ea typeface="+mj-ea"/>
              </a:rPr>
              <a:t>與單位預算填報相同</a:t>
            </a:r>
          </a:p>
        </p:txBody>
      </p:sp>
      <p:cxnSp>
        <p:nvCxnSpPr>
          <p:cNvPr id="13" name="直線單箭頭接點 12"/>
          <p:cNvCxnSpPr/>
          <p:nvPr/>
        </p:nvCxnSpPr>
        <p:spPr>
          <a:xfrm>
            <a:off x="1933006" y="1410983"/>
            <a:ext cx="1593145" cy="368679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>
            <a:off x="944724" y="2543185"/>
            <a:ext cx="570114" cy="834938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8931285"/>
      </p:ext>
    </p:extLst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單位預算主計人員審核</a:t>
            </a:r>
            <a:br>
              <a:rPr lang="en-US" altLang="zh-TW" dirty="0"/>
            </a:br>
            <a:r>
              <a:rPr lang="en-US" altLang="zh-TW" dirty="0"/>
              <a:t>			</a:t>
            </a:r>
            <a:r>
              <a:rPr lang="zh-TW" altLang="en-US" dirty="0"/>
              <a:t>項目審核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20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28" y="1131590"/>
            <a:ext cx="5589240" cy="312838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381000" y="1635646"/>
            <a:ext cx="4704184" cy="648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2708920" y="1131590"/>
            <a:ext cx="2758402" cy="396044"/>
          </a:xfrm>
          <a:prstGeom prst="wedgeRoundRectCallout">
            <a:avLst>
              <a:gd name="adj1" fmla="val -51111"/>
              <a:gd name="adj2" fmla="val 11653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審查意見列表，不影響總結審核</a:t>
            </a:r>
          </a:p>
        </p:txBody>
      </p:sp>
      <p:sp>
        <p:nvSpPr>
          <p:cNvPr id="8" name="矩形 7"/>
          <p:cNvSpPr/>
          <p:nvPr/>
        </p:nvSpPr>
        <p:spPr>
          <a:xfrm>
            <a:off x="5136975" y="1803400"/>
            <a:ext cx="489125" cy="4572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3757774" y="2517744"/>
            <a:ext cx="2758402" cy="396044"/>
          </a:xfrm>
          <a:prstGeom prst="wedgeRoundRectCallout">
            <a:avLst>
              <a:gd name="adj1" fmla="val 8135"/>
              <a:gd name="adj2" fmla="val -10943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只有自己能進行修改刪除</a:t>
            </a:r>
          </a:p>
        </p:txBody>
      </p:sp>
      <p:sp>
        <p:nvSpPr>
          <p:cNvPr id="10" name="矩形 9"/>
          <p:cNvSpPr/>
          <p:nvPr/>
        </p:nvSpPr>
        <p:spPr>
          <a:xfrm>
            <a:off x="452628" y="3114248"/>
            <a:ext cx="888140" cy="1775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圖說文字 10"/>
          <p:cNvSpPr/>
          <p:nvPr/>
        </p:nvSpPr>
        <p:spPr>
          <a:xfrm>
            <a:off x="897298" y="3330048"/>
            <a:ext cx="4032448" cy="589499"/>
          </a:xfrm>
          <a:prstGeom prst="wedgeRoundRectCallout">
            <a:avLst>
              <a:gd name="adj1" fmla="val -37654"/>
              <a:gd name="adj2" fmla="val -707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待審、核可皆可再進行調整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latin typeface="+mj-ea"/>
                <a:ea typeface="+mj-ea"/>
              </a:rPr>
              <a:t>退回修正，將回到單位填報、將無法進行調整</a:t>
            </a:r>
          </a:p>
        </p:txBody>
      </p:sp>
      <p:sp>
        <p:nvSpPr>
          <p:cNvPr id="14" name="矩形 13"/>
          <p:cNvSpPr/>
          <p:nvPr/>
        </p:nvSpPr>
        <p:spPr>
          <a:xfrm>
            <a:off x="3041563" y="4035393"/>
            <a:ext cx="243421" cy="1683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圓角矩形圖說文字 12"/>
          <p:cNvSpPr/>
          <p:nvPr/>
        </p:nvSpPr>
        <p:spPr>
          <a:xfrm>
            <a:off x="452628" y="4411126"/>
            <a:ext cx="3036358" cy="589499"/>
          </a:xfrm>
          <a:prstGeom prst="wedgeRoundRectCallout">
            <a:avLst>
              <a:gd name="adj1" fmla="val 39235"/>
              <a:gd name="adj2" fmla="val -740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待審可再進行調整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latin typeface="+mj-ea"/>
                <a:ea typeface="+mj-ea"/>
              </a:rPr>
              <a:t>核可、退回修正，將無法進行調整</a:t>
            </a: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 rotWithShape="1">
          <a:blip r:embed="rId3"/>
          <a:srcRect l="1217" t="23747"/>
          <a:stretch/>
        </p:blipFill>
        <p:spPr>
          <a:xfrm>
            <a:off x="3689350" y="4186659"/>
            <a:ext cx="3092736" cy="7656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4561"/>
      </p:ext>
    </p:extLst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單位預算主計人員審核</a:t>
            </a:r>
            <a:br>
              <a:rPr lang="en-US" altLang="zh-TW" dirty="0"/>
            </a:br>
            <a:r>
              <a:rPr lang="en-US" altLang="zh-TW" dirty="0"/>
              <a:t>				</a:t>
            </a:r>
            <a:r>
              <a:rPr lang="zh-TW" altLang="en-US" dirty="0"/>
              <a:t>狀態及功能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21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1275606"/>
            <a:ext cx="6615354" cy="46875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37" y="2151742"/>
            <a:ext cx="6615354" cy="4414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737" y="3003798"/>
            <a:ext cx="6615354" cy="146642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3933056" y="1275606"/>
            <a:ext cx="864096" cy="4655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4154843" y="2741174"/>
            <a:ext cx="2038322" cy="396044"/>
          </a:xfrm>
          <a:prstGeom prst="wedgeRoundRectCallout">
            <a:avLst>
              <a:gd name="adj1" fmla="val 32474"/>
              <a:gd name="adj2" fmla="val -7504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僅待審可使用項目審核</a:t>
            </a:r>
          </a:p>
        </p:txBody>
      </p:sp>
      <p:sp>
        <p:nvSpPr>
          <p:cNvPr id="10" name="矩形 9"/>
          <p:cNvSpPr/>
          <p:nvPr/>
        </p:nvSpPr>
        <p:spPr>
          <a:xfrm>
            <a:off x="3991082" y="2168635"/>
            <a:ext cx="864096" cy="4655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4003551" y="4004681"/>
            <a:ext cx="864096" cy="4655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5860986" y="2332958"/>
            <a:ext cx="664358" cy="31909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5130960"/>
      </p:ext>
    </p:extLst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主管機關主計人員審核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公務預算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22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96345662"/>
      </p:ext>
    </p:extLst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主管機關主計人員審核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23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46" y="1131590"/>
            <a:ext cx="2266667" cy="133333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706" y="2691055"/>
            <a:ext cx="6615354" cy="174053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452628" y="1334275"/>
            <a:ext cx="1824244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3452285" y="4418746"/>
            <a:ext cx="2310026" cy="504056"/>
          </a:xfrm>
          <a:prstGeom prst="wedgeRoundRectCallout">
            <a:avLst>
              <a:gd name="adj1" fmla="val 59218"/>
              <a:gd name="adj2" fmla="val -5136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審核該單位之填報項目</a:t>
            </a:r>
          </a:p>
        </p:txBody>
      </p:sp>
      <p:sp>
        <p:nvSpPr>
          <p:cNvPr id="9" name="矩形 8"/>
          <p:cNvSpPr/>
          <p:nvPr/>
        </p:nvSpPr>
        <p:spPr>
          <a:xfrm>
            <a:off x="5949280" y="4162048"/>
            <a:ext cx="504056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5085184" y="3723878"/>
            <a:ext cx="1584176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圖說文字 10"/>
          <p:cNvSpPr/>
          <p:nvPr/>
        </p:nvSpPr>
        <p:spPr>
          <a:xfrm>
            <a:off x="3486354" y="1580051"/>
            <a:ext cx="2714954" cy="1453007"/>
          </a:xfrm>
          <a:prstGeom prst="wedgeRoundRectCallout">
            <a:avLst>
              <a:gd name="adj1" fmla="val 33531"/>
              <a:gd name="adj2" fmla="val 875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機關年度預算與預算成果，可於所有單位填報項目完成後，預送性平處初審前再針對送審項填寫相關資訊，以確定送審資訊正確性。</a:t>
            </a:r>
          </a:p>
        </p:txBody>
      </p:sp>
    </p:spTree>
    <p:extLst>
      <p:ext uri="{BB962C8B-B14F-4D97-AF65-F5344CB8AC3E}">
        <p14:creationId xmlns:p14="http://schemas.microsoft.com/office/powerpoint/2010/main" val="3670370597"/>
      </p:ext>
    </p:extLst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主管機關主計人員審核</a:t>
            </a:r>
            <a:br>
              <a:rPr lang="en-US" altLang="zh-TW" dirty="0"/>
            </a:br>
            <a:r>
              <a:rPr lang="en-US" altLang="zh-TW" dirty="0"/>
              <a:t>				</a:t>
            </a:r>
            <a:r>
              <a:rPr lang="zh-TW" altLang="en-US" dirty="0"/>
              <a:t>審核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24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969609"/>
            <a:ext cx="3602058" cy="207468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712" y="2206377"/>
            <a:ext cx="4941168" cy="280572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圓角矩形圖說文字 6"/>
          <p:cNvSpPr/>
          <p:nvPr/>
        </p:nvSpPr>
        <p:spPr>
          <a:xfrm>
            <a:off x="1340156" y="1388313"/>
            <a:ext cx="1141201" cy="399361"/>
          </a:xfrm>
          <a:prstGeom prst="wedgeRoundRectCallout">
            <a:avLst>
              <a:gd name="adj1" fmla="val -36794"/>
              <a:gd name="adj2" fmla="val 6829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單位合計</a:t>
            </a:r>
          </a:p>
        </p:txBody>
      </p:sp>
      <p:sp>
        <p:nvSpPr>
          <p:cNvPr id="8" name="矩形 7"/>
          <p:cNvSpPr/>
          <p:nvPr/>
        </p:nvSpPr>
        <p:spPr>
          <a:xfrm>
            <a:off x="764704" y="2571750"/>
            <a:ext cx="360040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0969" y="1264317"/>
            <a:ext cx="3717032" cy="160015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圖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6992" y="3232121"/>
            <a:ext cx="3217183" cy="158178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1350017" y="4585716"/>
            <a:ext cx="713454" cy="1462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2" name="直線單箭頭接點 11"/>
          <p:cNvCxnSpPr/>
          <p:nvPr/>
        </p:nvCxnSpPr>
        <p:spPr>
          <a:xfrm flipV="1">
            <a:off x="1186012" y="1635646"/>
            <a:ext cx="1954957" cy="1000675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單箭頭接點 13"/>
          <p:cNvCxnSpPr/>
          <p:nvPr/>
        </p:nvCxnSpPr>
        <p:spPr>
          <a:xfrm flipV="1">
            <a:off x="2118641" y="4023012"/>
            <a:ext cx="1373760" cy="634713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圓角矩形 16"/>
          <p:cNvSpPr/>
          <p:nvPr/>
        </p:nvSpPr>
        <p:spPr>
          <a:xfrm>
            <a:off x="4149080" y="1044776"/>
            <a:ext cx="1656184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20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</a:t>
            </a:r>
            <a:r>
              <a:rPr lang="zh-TW" altLang="en-US" sz="16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修改填報項目</a:t>
            </a:r>
            <a:endParaRPr lang="zh-TW" altLang="en-US" sz="16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18" name="圓角矩形 17"/>
          <p:cNvSpPr/>
          <p:nvPr/>
        </p:nvSpPr>
        <p:spPr>
          <a:xfrm>
            <a:off x="4295864" y="3004048"/>
            <a:ext cx="1373398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16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審核意見</a:t>
            </a:r>
            <a:endParaRPr lang="zh-TW" altLang="en-US" sz="12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81277245"/>
      </p:ext>
    </p:extLst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主管機關主計人員審核</a:t>
            </a:r>
            <a:br>
              <a:rPr lang="en-US" altLang="zh-TW" dirty="0"/>
            </a:br>
            <a:r>
              <a:rPr lang="en-US" altLang="zh-TW" dirty="0"/>
              <a:t>				</a:t>
            </a:r>
            <a:r>
              <a:rPr lang="zh-TW" altLang="en-US" dirty="0"/>
              <a:t>審核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25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74" y="968835"/>
            <a:ext cx="5912151" cy="357854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圓角矩形圖說文字 5"/>
          <p:cNvSpPr/>
          <p:nvPr/>
        </p:nvSpPr>
        <p:spPr>
          <a:xfrm>
            <a:off x="2276872" y="1758637"/>
            <a:ext cx="2254346" cy="396044"/>
          </a:xfrm>
          <a:prstGeom prst="wedgeRoundRectCallout">
            <a:avLst>
              <a:gd name="adj1" fmla="val -34889"/>
              <a:gd name="adj2" fmla="val -9224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針對各項，審查人員意見列表</a:t>
            </a:r>
          </a:p>
        </p:txBody>
      </p:sp>
      <p:sp>
        <p:nvSpPr>
          <p:cNvPr id="7" name="矩形 6"/>
          <p:cNvSpPr/>
          <p:nvPr/>
        </p:nvSpPr>
        <p:spPr>
          <a:xfrm>
            <a:off x="5583432" y="1491630"/>
            <a:ext cx="501906" cy="2250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4858529" y="881565"/>
            <a:ext cx="1951711" cy="396044"/>
          </a:xfrm>
          <a:prstGeom prst="wedgeRoundRectCallout">
            <a:avLst>
              <a:gd name="adj1" fmla="val 11306"/>
              <a:gd name="adj2" fmla="val 7232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只有自己能進行修改刪除</a:t>
            </a:r>
          </a:p>
        </p:txBody>
      </p:sp>
      <p:sp>
        <p:nvSpPr>
          <p:cNvPr id="9" name="圓角矩形圖說文字 8"/>
          <p:cNvSpPr/>
          <p:nvPr/>
        </p:nvSpPr>
        <p:spPr>
          <a:xfrm>
            <a:off x="3048812" y="2584605"/>
            <a:ext cx="2254346" cy="396044"/>
          </a:xfrm>
          <a:prstGeom prst="wedgeRoundRectCallout">
            <a:avLst>
              <a:gd name="adj1" fmla="val -63800"/>
              <a:gd name="adj2" fmla="val -1364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審核人員審核意見列表</a:t>
            </a:r>
          </a:p>
        </p:txBody>
      </p:sp>
      <p:sp>
        <p:nvSpPr>
          <p:cNvPr id="10" name="矩形 9"/>
          <p:cNvSpPr/>
          <p:nvPr/>
        </p:nvSpPr>
        <p:spPr>
          <a:xfrm>
            <a:off x="506466" y="3240542"/>
            <a:ext cx="1104164" cy="1949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圖說文字 10"/>
          <p:cNvSpPr/>
          <p:nvPr/>
        </p:nvSpPr>
        <p:spPr>
          <a:xfrm>
            <a:off x="1779283" y="3338027"/>
            <a:ext cx="4032448" cy="589499"/>
          </a:xfrm>
          <a:prstGeom prst="wedgeRoundRectCallout">
            <a:avLst>
              <a:gd name="adj1" fmla="val -37654"/>
              <a:gd name="adj2" fmla="val -707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待審、核可皆可再進行調整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latin typeface="+mj-ea"/>
                <a:ea typeface="+mj-ea"/>
              </a:rPr>
              <a:t>退回修正，將回到單位、將無法進行調整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5024" y="4403297"/>
            <a:ext cx="2664295" cy="6184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矩形 12"/>
          <p:cNvSpPr/>
          <p:nvPr/>
        </p:nvSpPr>
        <p:spPr>
          <a:xfrm>
            <a:off x="3125809" y="4178858"/>
            <a:ext cx="375520" cy="2197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圓角矩形圖說文字 13"/>
          <p:cNvSpPr/>
          <p:nvPr/>
        </p:nvSpPr>
        <p:spPr>
          <a:xfrm>
            <a:off x="464971" y="4508914"/>
            <a:ext cx="3036358" cy="589499"/>
          </a:xfrm>
          <a:prstGeom prst="wedgeRoundRectCallout">
            <a:avLst>
              <a:gd name="adj1" fmla="val 39235"/>
              <a:gd name="adj2" fmla="val -740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待審可再進行調整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latin typeface="+mj-ea"/>
                <a:ea typeface="+mj-ea"/>
              </a:rPr>
              <a:t>核可、退回修正，將無法進行調整</a:t>
            </a:r>
          </a:p>
        </p:txBody>
      </p:sp>
    </p:spTree>
    <p:extLst>
      <p:ext uri="{BB962C8B-B14F-4D97-AF65-F5344CB8AC3E}">
        <p14:creationId xmlns:p14="http://schemas.microsoft.com/office/powerpoint/2010/main" val="1798031613"/>
      </p:ext>
    </p:extLst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主管機關主計人員審核</a:t>
            </a:r>
            <a:br>
              <a:rPr lang="en-US" altLang="zh-TW" dirty="0"/>
            </a:br>
            <a:r>
              <a:rPr lang="en-US" altLang="zh-TW" dirty="0"/>
              <a:t>	</a:t>
            </a:r>
            <a:r>
              <a:rPr lang="zh-TW" altLang="en-US" dirty="0"/>
              <a:t>填報機關年度預算與預期成果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26</a:t>
            </a:fld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1131590"/>
            <a:ext cx="6615354" cy="67799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60783" y="1955297"/>
            <a:ext cx="3960505" cy="316037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圓角矩形圖說文字 8"/>
          <p:cNvSpPr/>
          <p:nvPr/>
        </p:nvSpPr>
        <p:spPr>
          <a:xfrm>
            <a:off x="2554679" y="1053798"/>
            <a:ext cx="1534294" cy="603134"/>
          </a:xfrm>
          <a:prstGeom prst="wedgeRoundRectCallout">
            <a:avLst>
              <a:gd name="adj1" fmla="val 57632"/>
              <a:gd name="adj2" fmla="val -695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200" dirty="0">
                <a:latin typeface="+mj-ea"/>
                <a:ea typeface="+mj-ea"/>
              </a:rPr>
              <a:t>全部狀態為核可，確認後填寫年度預期成果</a:t>
            </a:r>
          </a:p>
        </p:txBody>
      </p:sp>
      <p:sp>
        <p:nvSpPr>
          <p:cNvPr id="10" name="矩形 9"/>
          <p:cNvSpPr/>
          <p:nvPr/>
        </p:nvSpPr>
        <p:spPr>
          <a:xfrm>
            <a:off x="4221088" y="1355365"/>
            <a:ext cx="360040" cy="3761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5113044" y="1065500"/>
            <a:ext cx="1612037" cy="2898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2" name="直線單箭頭接點 11"/>
          <p:cNvCxnSpPr/>
          <p:nvPr/>
        </p:nvCxnSpPr>
        <p:spPr>
          <a:xfrm flipH="1">
            <a:off x="5445224" y="1421455"/>
            <a:ext cx="473839" cy="790255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2121164" y="2932659"/>
            <a:ext cx="947796" cy="2112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矩形 16"/>
          <p:cNvSpPr/>
          <p:nvPr/>
        </p:nvSpPr>
        <p:spPr>
          <a:xfrm>
            <a:off x="2204865" y="4443957"/>
            <a:ext cx="3714198" cy="55666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圓角矩形圖說文字 17"/>
          <p:cNvSpPr/>
          <p:nvPr/>
        </p:nvSpPr>
        <p:spPr>
          <a:xfrm>
            <a:off x="1058106" y="3349871"/>
            <a:ext cx="1012771" cy="430718"/>
          </a:xfrm>
          <a:prstGeom prst="wedgeRoundRectCallout">
            <a:avLst>
              <a:gd name="adj1" fmla="val 80570"/>
              <a:gd name="adj2" fmla="val 2039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填寫內容</a:t>
            </a:r>
          </a:p>
        </p:txBody>
      </p:sp>
      <p:sp>
        <p:nvSpPr>
          <p:cNvPr id="14" name="爆炸 1 13"/>
          <p:cNvSpPr/>
          <p:nvPr/>
        </p:nvSpPr>
        <p:spPr>
          <a:xfrm>
            <a:off x="68936" y="1731522"/>
            <a:ext cx="2376264" cy="1533742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注意</a:t>
            </a:r>
            <a:r>
              <a:rPr lang="en-US" altLang="zh-TW" sz="1200" b="1" dirty="0">
                <a:solidFill>
                  <a:schemeClr val="bg1"/>
                </a:solidFill>
                <a:latin typeface="+mj-ea"/>
                <a:ea typeface="+mj-ea"/>
              </a:rPr>
              <a:t>:</a:t>
            </a:r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需有年度預算與預期成果才能進行後續送審</a:t>
            </a:r>
          </a:p>
        </p:txBody>
      </p:sp>
      <p:sp>
        <p:nvSpPr>
          <p:cNvPr id="15" name="爆炸 1 14"/>
          <p:cNvSpPr/>
          <p:nvPr/>
        </p:nvSpPr>
        <p:spPr>
          <a:xfrm>
            <a:off x="109728" y="3865196"/>
            <a:ext cx="2143664" cy="1288788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注意</a:t>
            </a:r>
            <a:r>
              <a:rPr lang="en-US" altLang="zh-TW" sz="1200" b="1" dirty="0">
                <a:solidFill>
                  <a:schemeClr val="bg1"/>
                </a:solidFill>
                <a:latin typeface="+mj-ea"/>
                <a:ea typeface="+mj-ea"/>
              </a:rPr>
              <a:t>:</a:t>
            </a:r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填寫內容須與上年比較</a:t>
            </a:r>
          </a:p>
        </p:txBody>
      </p:sp>
      <p:sp>
        <p:nvSpPr>
          <p:cNvPr id="4" name="文字方塊 3"/>
          <p:cNvSpPr txBox="1"/>
          <p:nvPr/>
        </p:nvSpPr>
        <p:spPr>
          <a:xfrm>
            <a:off x="3140968" y="4415850"/>
            <a:ext cx="2775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solidFill>
                  <a:srgbClr val="FF0000"/>
                </a:solidFill>
                <a:latin typeface="+mj-ea"/>
                <a:ea typeface="+mj-ea"/>
              </a:rPr>
              <a:t>填寫內容，與上年度之比較增、減原因</a:t>
            </a:r>
            <a:r>
              <a:rPr lang="en-US" altLang="zh-TW" sz="1600" dirty="0">
                <a:solidFill>
                  <a:srgbClr val="FF0000"/>
                </a:solidFill>
                <a:latin typeface="+mj-ea"/>
                <a:ea typeface="+mj-ea"/>
              </a:rPr>
              <a:t>!!</a:t>
            </a:r>
            <a:endParaRPr lang="zh-TW" altLang="en-US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27985"/>
      </p:ext>
    </p:extLst>
  </p:cSld>
  <p:clrMapOvr>
    <a:masterClrMapping/>
  </p:clrMapOvr>
  <p:transition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主管機關主計人員審核</a:t>
            </a:r>
            <a:br>
              <a:rPr lang="en-US" altLang="zh-TW" dirty="0"/>
            </a:br>
            <a:r>
              <a:rPr lang="en-US" altLang="zh-TW" dirty="0"/>
              <a:t>		</a:t>
            </a:r>
            <a:r>
              <a:rPr lang="zh-TW" altLang="en-US" dirty="0"/>
              <a:t>送交性平處</a:t>
            </a:r>
            <a:r>
              <a:rPr lang="en-US" altLang="zh-TW" dirty="0"/>
              <a:t>(</a:t>
            </a:r>
            <a:r>
              <a:rPr lang="zh-TW" altLang="en-US" dirty="0"/>
              <a:t>初審</a:t>
            </a:r>
            <a:r>
              <a:rPr lang="en-US" altLang="zh-TW" dirty="0"/>
              <a:t>)</a:t>
            </a:r>
            <a:r>
              <a:rPr lang="zh-TW" altLang="en-US" dirty="0"/>
              <a:t>審核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27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46" y="1116685"/>
            <a:ext cx="6225722" cy="62009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4433852" y="1052025"/>
            <a:ext cx="1052547" cy="2570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4506826" y="1881004"/>
            <a:ext cx="2020812" cy="765312"/>
          </a:xfrm>
          <a:prstGeom prst="wedgeRoundRectCallout">
            <a:avLst>
              <a:gd name="adj1" fmla="val -51302"/>
              <a:gd name="adj2" fmla="val -9891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200" dirty="0">
                <a:solidFill>
                  <a:srgbClr val="008000"/>
                </a:solidFill>
                <a:latin typeface="+mj-ea"/>
                <a:ea typeface="+mj-ea"/>
              </a:rPr>
              <a:t>所有填報為核可，且填寫機關年度預算預期成果即可提交性平處進行初審</a:t>
            </a:r>
          </a:p>
        </p:txBody>
      </p:sp>
      <p:sp>
        <p:nvSpPr>
          <p:cNvPr id="8" name="矩形 7"/>
          <p:cNvSpPr/>
          <p:nvPr/>
        </p:nvSpPr>
        <p:spPr>
          <a:xfrm>
            <a:off x="4077072" y="1330126"/>
            <a:ext cx="360040" cy="376157"/>
          </a:xfrm>
          <a:prstGeom prst="rect">
            <a:avLst/>
          </a:prstGeom>
          <a:noFill/>
          <a:ln w="28575">
            <a:solidFill>
              <a:srgbClr val="4AAC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8764" y="1852261"/>
            <a:ext cx="1549187" cy="309575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3441477" y="1955205"/>
            <a:ext cx="237554" cy="7200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圓角矩形圖說文字 11"/>
          <p:cNvSpPr/>
          <p:nvPr/>
        </p:nvSpPr>
        <p:spPr>
          <a:xfrm>
            <a:off x="486208" y="2638127"/>
            <a:ext cx="2020812" cy="765312"/>
          </a:xfrm>
          <a:prstGeom prst="wedgeRoundRectCallout">
            <a:avLst>
              <a:gd name="adj1" fmla="val 66801"/>
              <a:gd name="adj2" fmla="val -4571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200" dirty="0">
                <a:latin typeface="+mj-ea"/>
                <a:ea typeface="+mj-ea"/>
              </a:rPr>
              <a:t>確認送審項，確定後提交至性平處進行初審</a:t>
            </a:r>
          </a:p>
        </p:txBody>
      </p:sp>
      <p:sp>
        <p:nvSpPr>
          <p:cNvPr id="15" name="矩形 14"/>
          <p:cNvSpPr/>
          <p:nvPr/>
        </p:nvSpPr>
        <p:spPr>
          <a:xfrm>
            <a:off x="3007522" y="1057160"/>
            <a:ext cx="1406596" cy="258619"/>
          </a:xfrm>
          <a:prstGeom prst="rect">
            <a:avLst/>
          </a:prstGeom>
          <a:noFill/>
          <a:ln w="28575">
            <a:solidFill>
              <a:srgbClr val="4AAC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弧形箭號 (下彎) 15"/>
          <p:cNvSpPr/>
          <p:nvPr/>
        </p:nvSpPr>
        <p:spPr>
          <a:xfrm rot="20700340">
            <a:off x="4221817" y="869265"/>
            <a:ext cx="432048" cy="192959"/>
          </a:xfrm>
          <a:prstGeom prst="curvedDownArrow">
            <a:avLst/>
          </a:prstGeom>
          <a:solidFill>
            <a:srgbClr val="4AAC9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42507" y="4835922"/>
            <a:ext cx="243668" cy="72008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9921622"/>
      </p:ext>
    </p:extLst>
  </p:cSld>
  <p:clrMapOvr>
    <a:masterClrMapping/>
  </p:clrMapOvr>
  <p:transition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單位填報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基金預算</a:t>
            </a:r>
            <a:r>
              <a:rPr lang="en-US" altLang="zh-TW" dirty="0"/>
              <a:t>(</a:t>
            </a:r>
            <a:r>
              <a:rPr lang="zh-TW" altLang="en-US" dirty="0"/>
              <a:t>營業、非營業基金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28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21712477"/>
      </p:ext>
    </p:extLst>
  </p:cSld>
  <p:clrMapOvr>
    <a:masterClrMapping/>
  </p:clrMapOvr>
  <p:transition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圖片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66" y="2734494"/>
            <a:ext cx="6510358" cy="151509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29</a:t>
            </a:fld>
            <a:endParaRPr lang="zh-TW" altLang="en-US" dirty="0"/>
          </a:p>
        </p:txBody>
      </p:sp>
      <p:sp>
        <p:nvSpPr>
          <p:cNvPr id="9" name="圓角矩形圖說文字 8"/>
          <p:cNvSpPr/>
          <p:nvPr/>
        </p:nvSpPr>
        <p:spPr>
          <a:xfrm>
            <a:off x="163300" y="2028042"/>
            <a:ext cx="2100348" cy="641517"/>
          </a:xfrm>
          <a:prstGeom prst="wedgeRoundRectCallout">
            <a:avLst>
              <a:gd name="adj1" fmla="val 3202"/>
              <a:gd name="adj2" fmla="val 12406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選取年度、類型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en-US" altLang="zh-TW" sz="1400" dirty="0">
                <a:latin typeface="+mj-ea"/>
                <a:ea typeface="+mj-ea"/>
              </a:rPr>
              <a:t>(</a:t>
            </a:r>
            <a:r>
              <a:rPr lang="zh-TW" altLang="en-US" sz="1400" dirty="0">
                <a:latin typeface="+mj-ea"/>
                <a:ea typeface="+mj-ea"/>
              </a:rPr>
              <a:t>營業基金、非營業基金</a:t>
            </a:r>
            <a:r>
              <a:rPr lang="en-US" altLang="zh-TW" sz="1400" dirty="0">
                <a:latin typeface="+mj-ea"/>
                <a:ea typeface="+mj-ea"/>
              </a:rPr>
              <a:t>)</a:t>
            </a:r>
            <a:endParaRPr lang="zh-TW" altLang="en-US" sz="1400" dirty="0">
              <a:latin typeface="+mj-ea"/>
              <a:ea typeface="+mj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22068" y="3281552"/>
            <a:ext cx="767360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1213474" y="3285947"/>
            <a:ext cx="912057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2125531" y="3292175"/>
            <a:ext cx="1152129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3303984" y="3290189"/>
            <a:ext cx="1557852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圓角矩形圖說文字 13"/>
          <p:cNvSpPr/>
          <p:nvPr/>
        </p:nvSpPr>
        <p:spPr>
          <a:xfrm>
            <a:off x="2348880" y="2326359"/>
            <a:ext cx="2021994" cy="504056"/>
          </a:xfrm>
          <a:prstGeom prst="wedgeRoundRectCallout">
            <a:avLst>
              <a:gd name="adj1" fmla="val -35627"/>
              <a:gd name="adj2" fmla="val 10308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基金項目，會依單位可填寫之基金而有所不同</a:t>
            </a:r>
          </a:p>
        </p:txBody>
      </p:sp>
      <p:sp>
        <p:nvSpPr>
          <p:cNvPr id="15" name="圓角矩形圖說文字 14"/>
          <p:cNvSpPr/>
          <p:nvPr/>
        </p:nvSpPr>
        <p:spPr>
          <a:xfrm>
            <a:off x="1765492" y="4302621"/>
            <a:ext cx="1337792" cy="504056"/>
          </a:xfrm>
          <a:prstGeom prst="wedgeRoundRectCallout">
            <a:avLst>
              <a:gd name="adj1" fmla="val 43487"/>
              <a:gd name="adj2" fmla="val -7837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目前填報項目</a:t>
            </a:r>
          </a:p>
        </p:txBody>
      </p:sp>
      <p:sp>
        <p:nvSpPr>
          <p:cNvPr id="16" name="圓角矩形圖說文字 15"/>
          <p:cNvSpPr/>
          <p:nvPr/>
        </p:nvSpPr>
        <p:spPr>
          <a:xfrm>
            <a:off x="5293884" y="4131227"/>
            <a:ext cx="1337792" cy="504056"/>
          </a:xfrm>
          <a:prstGeom prst="wedgeRoundRectCallout">
            <a:avLst>
              <a:gd name="adj1" fmla="val 40578"/>
              <a:gd name="adj2" fmla="val -9381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新增填報項目</a:t>
            </a:r>
          </a:p>
        </p:txBody>
      </p:sp>
      <p:sp>
        <p:nvSpPr>
          <p:cNvPr id="17" name="矩形 16"/>
          <p:cNvSpPr/>
          <p:nvPr/>
        </p:nvSpPr>
        <p:spPr>
          <a:xfrm>
            <a:off x="6381328" y="3622646"/>
            <a:ext cx="362096" cy="24524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178" y="1130825"/>
            <a:ext cx="2419048" cy="68571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464556" y="1375245"/>
            <a:ext cx="1624680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圓角矩形圖說文字 18"/>
          <p:cNvSpPr/>
          <p:nvPr/>
        </p:nvSpPr>
        <p:spPr>
          <a:xfrm>
            <a:off x="4648141" y="2578387"/>
            <a:ext cx="1337792" cy="504056"/>
          </a:xfrm>
          <a:prstGeom prst="wedgeRoundRectCallout">
            <a:avLst>
              <a:gd name="adj1" fmla="val -42075"/>
              <a:gd name="adj2" fmla="val 7431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選取需填寫報之版別</a:t>
            </a:r>
          </a:p>
        </p:txBody>
      </p:sp>
      <p:sp>
        <p:nvSpPr>
          <p:cNvPr id="20" name="爆炸 1 19"/>
          <p:cNvSpPr/>
          <p:nvPr/>
        </p:nvSpPr>
        <p:spPr>
          <a:xfrm>
            <a:off x="3698226" y="923269"/>
            <a:ext cx="2373720" cy="1447372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注意</a:t>
            </a:r>
            <a:r>
              <a:rPr lang="en-US" altLang="zh-TW" sz="1200" b="1" dirty="0">
                <a:solidFill>
                  <a:schemeClr val="bg1"/>
                </a:solidFill>
                <a:latin typeface="+mj-ea"/>
                <a:ea typeface="+mj-ea"/>
              </a:rPr>
              <a:t>:</a:t>
            </a:r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可填報基金依單位、類型、版別有所不同</a:t>
            </a:r>
          </a:p>
        </p:txBody>
      </p:sp>
    </p:spTree>
    <p:extLst>
      <p:ext uri="{BB962C8B-B14F-4D97-AF65-F5344CB8AC3E}">
        <p14:creationId xmlns:p14="http://schemas.microsoft.com/office/powerpoint/2010/main" val="909205209"/>
      </p:ext>
    </p:extLst>
  </p:cSld>
  <p:clrMapOvr>
    <a:masterClrMapping/>
  </p:clrMapOvr>
  <p:transition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728" y="856069"/>
            <a:ext cx="4464496" cy="415714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  <a:br>
              <a:rPr lang="en-US" altLang="zh-TW" dirty="0"/>
            </a:br>
            <a:r>
              <a:rPr lang="en-US" altLang="zh-TW" dirty="0"/>
              <a:t>		</a:t>
            </a:r>
            <a:r>
              <a:rPr lang="zh-TW" altLang="en-US" dirty="0"/>
              <a:t>新增、修改填報內容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30</a:t>
            </a:fld>
            <a:endParaRPr lang="zh-TW" altLang="en-US" dirty="0"/>
          </a:p>
        </p:txBody>
      </p:sp>
      <p:sp>
        <p:nvSpPr>
          <p:cNvPr id="7" name="矩形 6"/>
          <p:cNvSpPr/>
          <p:nvPr/>
        </p:nvSpPr>
        <p:spPr>
          <a:xfrm>
            <a:off x="2505093" y="2407183"/>
            <a:ext cx="864096" cy="1391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4876393" y="1360084"/>
            <a:ext cx="1504396" cy="504056"/>
          </a:xfrm>
          <a:prstGeom prst="wedgeRoundRectCallout">
            <a:avLst>
              <a:gd name="adj1" fmla="val -43110"/>
              <a:gd name="adj2" fmla="val 9916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填寫內容</a:t>
            </a:r>
          </a:p>
        </p:txBody>
      </p:sp>
      <p:sp>
        <p:nvSpPr>
          <p:cNvPr id="12" name="圓角矩形圖說文字 11"/>
          <p:cNvSpPr/>
          <p:nvPr/>
        </p:nvSpPr>
        <p:spPr>
          <a:xfrm>
            <a:off x="4183608" y="3248539"/>
            <a:ext cx="2413743" cy="622468"/>
          </a:xfrm>
          <a:custGeom>
            <a:avLst/>
            <a:gdLst>
              <a:gd name="connsiteX0" fmla="*/ 0 w 2016224"/>
              <a:gd name="connsiteY0" fmla="*/ 84011 h 504056"/>
              <a:gd name="connsiteX1" fmla="*/ 84011 w 2016224"/>
              <a:gd name="connsiteY1" fmla="*/ 0 h 504056"/>
              <a:gd name="connsiteX2" fmla="*/ 336037 w 2016224"/>
              <a:gd name="connsiteY2" fmla="*/ 0 h 504056"/>
              <a:gd name="connsiteX3" fmla="*/ 336037 w 2016224"/>
              <a:gd name="connsiteY3" fmla="*/ 0 h 504056"/>
              <a:gd name="connsiteX4" fmla="*/ 840093 w 2016224"/>
              <a:gd name="connsiteY4" fmla="*/ 0 h 504056"/>
              <a:gd name="connsiteX5" fmla="*/ 1932213 w 2016224"/>
              <a:gd name="connsiteY5" fmla="*/ 0 h 504056"/>
              <a:gd name="connsiteX6" fmla="*/ 2016224 w 2016224"/>
              <a:gd name="connsiteY6" fmla="*/ 84011 h 504056"/>
              <a:gd name="connsiteX7" fmla="*/ 2016224 w 2016224"/>
              <a:gd name="connsiteY7" fmla="*/ 84009 h 504056"/>
              <a:gd name="connsiteX8" fmla="*/ 2016224 w 2016224"/>
              <a:gd name="connsiteY8" fmla="*/ 84009 h 504056"/>
              <a:gd name="connsiteX9" fmla="*/ 2016224 w 2016224"/>
              <a:gd name="connsiteY9" fmla="*/ 210023 h 504056"/>
              <a:gd name="connsiteX10" fmla="*/ 2016224 w 2016224"/>
              <a:gd name="connsiteY10" fmla="*/ 420045 h 504056"/>
              <a:gd name="connsiteX11" fmla="*/ 1932213 w 2016224"/>
              <a:gd name="connsiteY11" fmla="*/ 504056 h 504056"/>
              <a:gd name="connsiteX12" fmla="*/ 840093 w 2016224"/>
              <a:gd name="connsiteY12" fmla="*/ 504056 h 504056"/>
              <a:gd name="connsiteX13" fmla="*/ 336037 w 2016224"/>
              <a:gd name="connsiteY13" fmla="*/ 504056 h 504056"/>
              <a:gd name="connsiteX14" fmla="*/ 336037 w 2016224"/>
              <a:gd name="connsiteY14" fmla="*/ 504056 h 504056"/>
              <a:gd name="connsiteX15" fmla="*/ 84011 w 2016224"/>
              <a:gd name="connsiteY15" fmla="*/ 504056 h 504056"/>
              <a:gd name="connsiteX16" fmla="*/ 0 w 2016224"/>
              <a:gd name="connsiteY16" fmla="*/ 420045 h 504056"/>
              <a:gd name="connsiteX17" fmla="*/ 0 w 2016224"/>
              <a:gd name="connsiteY17" fmla="*/ 210023 h 504056"/>
              <a:gd name="connsiteX18" fmla="*/ -397519 w 2016224"/>
              <a:gd name="connsiteY18" fmla="*/ 193709 h 504056"/>
              <a:gd name="connsiteX19" fmla="*/ 0 w 2016224"/>
              <a:gd name="connsiteY19" fmla="*/ 84009 h 504056"/>
              <a:gd name="connsiteX20" fmla="*/ 0 w 2016224"/>
              <a:gd name="connsiteY20" fmla="*/ 84011 h 504056"/>
              <a:gd name="connsiteX0" fmla="*/ 397519 w 2413743"/>
              <a:gd name="connsiteY0" fmla="*/ 202423 h 622468"/>
              <a:gd name="connsiteX1" fmla="*/ 481530 w 2413743"/>
              <a:gd name="connsiteY1" fmla="*/ 118412 h 622468"/>
              <a:gd name="connsiteX2" fmla="*/ 733556 w 2413743"/>
              <a:gd name="connsiteY2" fmla="*/ 118412 h 622468"/>
              <a:gd name="connsiteX3" fmla="*/ 667772 w 2413743"/>
              <a:gd name="connsiteY3" fmla="*/ 0 h 622468"/>
              <a:gd name="connsiteX4" fmla="*/ 1237612 w 2413743"/>
              <a:gd name="connsiteY4" fmla="*/ 118412 h 622468"/>
              <a:gd name="connsiteX5" fmla="*/ 2329732 w 2413743"/>
              <a:gd name="connsiteY5" fmla="*/ 118412 h 622468"/>
              <a:gd name="connsiteX6" fmla="*/ 2413743 w 2413743"/>
              <a:gd name="connsiteY6" fmla="*/ 202423 h 622468"/>
              <a:gd name="connsiteX7" fmla="*/ 2413743 w 2413743"/>
              <a:gd name="connsiteY7" fmla="*/ 202421 h 622468"/>
              <a:gd name="connsiteX8" fmla="*/ 2413743 w 2413743"/>
              <a:gd name="connsiteY8" fmla="*/ 202421 h 622468"/>
              <a:gd name="connsiteX9" fmla="*/ 2413743 w 2413743"/>
              <a:gd name="connsiteY9" fmla="*/ 328435 h 622468"/>
              <a:gd name="connsiteX10" fmla="*/ 2413743 w 2413743"/>
              <a:gd name="connsiteY10" fmla="*/ 538457 h 622468"/>
              <a:gd name="connsiteX11" fmla="*/ 2329732 w 2413743"/>
              <a:gd name="connsiteY11" fmla="*/ 622468 h 622468"/>
              <a:gd name="connsiteX12" fmla="*/ 1237612 w 2413743"/>
              <a:gd name="connsiteY12" fmla="*/ 622468 h 622468"/>
              <a:gd name="connsiteX13" fmla="*/ 733556 w 2413743"/>
              <a:gd name="connsiteY13" fmla="*/ 622468 h 622468"/>
              <a:gd name="connsiteX14" fmla="*/ 733556 w 2413743"/>
              <a:gd name="connsiteY14" fmla="*/ 622468 h 622468"/>
              <a:gd name="connsiteX15" fmla="*/ 481530 w 2413743"/>
              <a:gd name="connsiteY15" fmla="*/ 622468 h 622468"/>
              <a:gd name="connsiteX16" fmla="*/ 397519 w 2413743"/>
              <a:gd name="connsiteY16" fmla="*/ 538457 h 622468"/>
              <a:gd name="connsiteX17" fmla="*/ 397519 w 2413743"/>
              <a:gd name="connsiteY17" fmla="*/ 328435 h 622468"/>
              <a:gd name="connsiteX18" fmla="*/ 0 w 2413743"/>
              <a:gd name="connsiteY18" fmla="*/ 312121 h 622468"/>
              <a:gd name="connsiteX19" fmla="*/ 397519 w 2413743"/>
              <a:gd name="connsiteY19" fmla="*/ 202421 h 622468"/>
              <a:gd name="connsiteX20" fmla="*/ 397519 w 2413743"/>
              <a:gd name="connsiteY20" fmla="*/ 202423 h 622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413743" h="622468">
                <a:moveTo>
                  <a:pt x="397519" y="202423"/>
                </a:moveTo>
                <a:cubicBezTo>
                  <a:pt x="397519" y="156025"/>
                  <a:pt x="435132" y="118412"/>
                  <a:pt x="481530" y="118412"/>
                </a:cubicBezTo>
                <a:lnTo>
                  <a:pt x="733556" y="118412"/>
                </a:lnTo>
                <a:lnTo>
                  <a:pt x="667772" y="0"/>
                </a:lnTo>
                <a:lnTo>
                  <a:pt x="1237612" y="118412"/>
                </a:lnTo>
                <a:lnTo>
                  <a:pt x="2329732" y="118412"/>
                </a:lnTo>
                <a:cubicBezTo>
                  <a:pt x="2376130" y="118412"/>
                  <a:pt x="2413743" y="156025"/>
                  <a:pt x="2413743" y="202423"/>
                </a:cubicBezTo>
                <a:lnTo>
                  <a:pt x="2413743" y="202421"/>
                </a:lnTo>
                <a:lnTo>
                  <a:pt x="2413743" y="202421"/>
                </a:lnTo>
                <a:lnTo>
                  <a:pt x="2413743" y="328435"/>
                </a:lnTo>
                <a:lnTo>
                  <a:pt x="2413743" y="538457"/>
                </a:lnTo>
                <a:cubicBezTo>
                  <a:pt x="2413743" y="584855"/>
                  <a:pt x="2376130" y="622468"/>
                  <a:pt x="2329732" y="622468"/>
                </a:cubicBezTo>
                <a:lnTo>
                  <a:pt x="1237612" y="622468"/>
                </a:lnTo>
                <a:lnTo>
                  <a:pt x="733556" y="622468"/>
                </a:lnTo>
                <a:lnTo>
                  <a:pt x="733556" y="622468"/>
                </a:lnTo>
                <a:lnTo>
                  <a:pt x="481530" y="622468"/>
                </a:lnTo>
                <a:cubicBezTo>
                  <a:pt x="435132" y="622468"/>
                  <a:pt x="397519" y="584855"/>
                  <a:pt x="397519" y="538457"/>
                </a:cubicBezTo>
                <a:lnTo>
                  <a:pt x="397519" y="328435"/>
                </a:lnTo>
                <a:lnTo>
                  <a:pt x="0" y="312121"/>
                </a:lnTo>
                <a:lnTo>
                  <a:pt x="397519" y="202421"/>
                </a:lnTo>
                <a:lnTo>
                  <a:pt x="397519" y="202423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        要勾選，才能進行選取</a:t>
            </a:r>
          </a:p>
        </p:txBody>
      </p:sp>
      <p:sp>
        <p:nvSpPr>
          <p:cNvPr id="14" name="矩形 13"/>
          <p:cNvSpPr/>
          <p:nvPr/>
        </p:nvSpPr>
        <p:spPr>
          <a:xfrm>
            <a:off x="2505092" y="3379206"/>
            <a:ext cx="1643988" cy="2397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2508510" y="3075806"/>
            <a:ext cx="2288641" cy="1676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553818"/>
      </p:ext>
    </p:extLst>
  </p:cSld>
  <p:clrMapOvr>
    <a:masterClrMapping/>
  </p:clrMapOvr>
  <p:transition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  <a:br>
              <a:rPr lang="en-US" altLang="zh-TW" dirty="0"/>
            </a:br>
            <a:r>
              <a:rPr lang="en-US" altLang="zh-TW" dirty="0"/>
              <a:t>     </a:t>
            </a:r>
            <a:r>
              <a:rPr lang="zh-TW" altLang="en-US" dirty="0"/>
              <a:t>新增、修改法律項目、政策綱領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31</a:t>
            </a:fld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88" y="944724"/>
            <a:ext cx="3395056" cy="24911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195" y="944724"/>
            <a:ext cx="3409977" cy="262601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圓角矩形 6"/>
          <p:cNvSpPr/>
          <p:nvPr/>
        </p:nvSpPr>
        <p:spPr>
          <a:xfrm>
            <a:off x="1196752" y="934730"/>
            <a:ext cx="1295337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</a:t>
            </a:r>
            <a:r>
              <a:rPr lang="zh-TW" altLang="en-US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法律項目</a:t>
            </a:r>
            <a:endParaRPr lang="zh-TW" altLang="en-US" sz="14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8" name="圓角矩形 7"/>
          <p:cNvSpPr/>
          <p:nvPr/>
        </p:nvSpPr>
        <p:spPr>
          <a:xfrm>
            <a:off x="4718510" y="944724"/>
            <a:ext cx="1295337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</a:t>
            </a:r>
            <a:r>
              <a:rPr lang="zh-TW" altLang="en-US" sz="14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政策綱領</a:t>
            </a:r>
            <a:endParaRPr lang="zh-TW" altLang="en-US" sz="14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2628" y="1486068"/>
            <a:ext cx="864096" cy="13919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圖說文字 9"/>
          <p:cNvSpPr/>
          <p:nvPr/>
        </p:nvSpPr>
        <p:spPr>
          <a:xfrm>
            <a:off x="1415992" y="1439291"/>
            <a:ext cx="2149774" cy="404053"/>
          </a:xfrm>
          <a:custGeom>
            <a:avLst/>
            <a:gdLst>
              <a:gd name="connsiteX0" fmla="*/ 0 w 1504396"/>
              <a:gd name="connsiteY0" fmla="*/ 84011 h 504056"/>
              <a:gd name="connsiteX1" fmla="*/ 84011 w 1504396"/>
              <a:gd name="connsiteY1" fmla="*/ 0 h 504056"/>
              <a:gd name="connsiteX2" fmla="*/ 250733 w 1504396"/>
              <a:gd name="connsiteY2" fmla="*/ 0 h 504056"/>
              <a:gd name="connsiteX3" fmla="*/ 250733 w 1504396"/>
              <a:gd name="connsiteY3" fmla="*/ 0 h 504056"/>
              <a:gd name="connsiteX4" fmla="*/ 626832 w 1504396"/>
              <a:gd name="connsiteY4" fmla="*/ 0 h 504056"/>
              <a:gd name="connsiteX5" fmla="*/ 1420385 w 1504396"/>
              <a:gd name="connsiteY5" fmla="*/ 0 h 504056"/>
              <a:gd name="connsiteX6" fmla="*/ 1504396 w 1504396"/>
              <a:gd name="connsiteY6" fmla="*/ 84011 h 504056"/>
              <a:gd name="connsiteX7" fmla="*/ 1504396 w 1504396"/>
              <a:gd name="connsiteY7" fmla="*/ 84009 h 504056"/>
              <a:gd name="connsiteX8" fmla="*/ 1504396 w 1504396"/>
              <a:gd name="connsiteY8" fmla="*/ 84009 h 504056"/>
              <a:gd name="connsiteX9" fmla="*/ 1504396 w 1504396"/>
              <a:gd name="connsiteY9" fmla="*/ 210023 h 504056"/>
              <a:gd name="connsiteX10" fmla="*/ 1504396 w 1504396"/>
              <a:gd name="connsiteY10" fmla="*/ 420045 h 504056"/>
              <a:gd name="connsiteX11" fmla="*/ 1420385 w 1504396"/>
              <a:gd name="connsiteY11" fmla="*/ 504056 h 504056"/>
              <a:gd name="connsiteX12" fmla="*/ 626832 w 1504396"/>
              <a:gd name="connsiteY12" fmla="*/ 504056 h 504056"/>
              <a:gd name="connsiteX13" fmla="*/ 250733 w 1504396"/>
              <a:gd name="connsiteY13" fmla="*/ 504056 h 504056"/>
              <a:gd name="connsiteX14" fmla="*/ 250733 w 1504396"/>
              <a:gd name="connsiteY14" fmla="*/ 504056 h 504056"/>
              <a:gd name="connsiteX15" fmla="*/ 84011 w 1504396"/>
              <a:gd name="connsiteY15" fmla="*/ 504056 h 504056"/>
              <a:gd name="connsiteX16" fmla="*/ 0 w 1504396"/>
              <a:gd name="connsiteY16" fmla="*/ 420045 h 504056"/>
              <a:gd name="connsiteX17" fmla="*/ 0 w 1504396"/>
              <a:gd name="connsiteY17" fmla="*/ 210023 h 504056"/>
              <a:gd name="connsiteX18" fmla="*/ -100629 w 1504396"/>
              <a:gd name="connsiteY18" fmla="*/ 148782 h 504056"/>
              <a:gd name="connsiteX19" fmla="*/ 0 w 1504396"/>
              <a:gd name="connsiteY19" fmla="*/ 84009 h 504056"/>
              <a:gd name="connsiteX20" fmla="*/ 0 w 1504396"/>
              <a:gd name="connsiteY20" fmla="*/ 84011 h 504056"/>
              <a:gd name="connsiteX0" fmla="*/ 100629 w 1712029"/>
              <a:gd name="connsiteY0" fmla="*/ 84011 h 504056"/>
              <a:gd name="connsiteX1" fmla="*/ 184640 w 1712029"/>
              <a:gd name="connsiteY1" fmla="*/ 0 h 504056"/>
              <a:gd name="connsiteX2" fmla="*/ 351362 w 1712029"/>
              <a:gd name="connsiteY2" fmla="*/ 0 h 504056"/>
              <a:gd name="connsiteX3" fmla="*/ 351362 w 1712029"/>
              <a:gd name="connsiteY3" fmla="*/ 0 h 504056"/>
              <a:gd name="connsiteX4" fmla="*/ 727461 w 1712029"/>
              <a:gd name="connsiteY4" fmla="*/ 0 h 504056"/>
              <a:gd name="connsiteX5" fmla="*/ 1521014 w 1712029"/>
              <a:gd name="connsiteY5" fmla="*/ 0 h 504056"/>
              <a:gd name="connsiteX6" fmla="*/ 1605025 w 1712029"/>
              <a:gd name="connsiteY6" fmla="*/ 84011 h 504056"/>
              <a:gd name="connsiteX7" fmla="*/ 1605025 w 1712029"/>
              <a:gd name="connsiteY7" fmla="*/ 84009 h 504056"/>
              <a:gd name="connsiteX8" fmla="*/ 1605025 w 1712029"/>
              <a:gd name="connsiteY8" fmla="*/ 84009 h 504056"/>
              <a:gd name="connsiteX9" fmla="*/ 1712029 w 1712029"/>
              <a:gd name="connsiteY9" fmla="*/ 287844 h 504056"/>
              <a:gd name="connsiteX10" fmla="*/ 1605025 w 1712029"/>
              <a:gd name="connsiteY10" fmla="*/ 420045 h 504056"/>
              <a:gd name="connsiteX11" fmla="*/ 1521014 w 1712029"/>
              <a:gd name="connsiteY11" fmla="*/ 504056 h 504056"/>
              <a:gd name="connsiteX12" fmla="*/ 727461 w 1712029"/>
              <a:gd name="connsiteY12" fmla="*/ 504056 h 504056"/>
              <a:gd name="connsiteX13" fmla="*/ 351362 w 1712029"/>
              <a:gd name="connsiteY13" fmla="*/ 504056 h 504056"/>
              <a:gd name="connsiteX14" fmla="*/ 351362 w 1712029"/>
              <a:gd name="connsiteY14" fmla="*/ 504056 h 504056"/>
              <a:gd name="connsiteX15" fmla="*/ 184640 w 1712029"/>
              <a:gd name="connsiteY15" fmla="*/ 504056 h 504056"/>
              <a:gd name="connsiteX16" fmla="*/ 100629 w 1712029"/>
              <a:gd name="connsiteY16" fmla="*/ 420045 h 504056"/>
              <a:gd name="connsiteX17" fmla="*/ 100629 w 1712029"/>
              <a:gd name="connsiteY17" fmla="*/ 210023 h 504056"/>
              <a:gd name="connsiteX18" fmla="*/ 0 w 1712029"/>
              <a:gd name="connsiteY18" fmla="*/ 148782 h 504056"/>
              <a:gd name="connsiteX19" fmla="*/ 100629 w 1712029"/>
              <a:gd name="connsiteY19" fmla="*/ 84009 h 504056"/>
              <a:gd name="connsiteX20" fmla="*/ 100629 w 1712029"/>
              <a:gd name="connsiteY20" fmla="*/ 84011 h 504056"/>
              <a:gd name="connsiteX0" fmla="*/ 100629 w 1741212"/>
              <a:gd name="connsiteY0" fmla="*/ 84011 h 504056"/>
              <a:gd name="connsiteX1" fmla="*/ 184640 w 1741212"/>
              <a:gd name="connsiteY1" fmla="*/ 0 h 504056"/>
              <a:gd name="connsiteX2" fmla="*/ 351362 w 1741212"/>
              <a:gd name="connsiteY2" fmla="*/ 0 h 504056"/>
              <a:gd name="connsiteX3" fmla="*/ 351362 w 1741212"/>
              <a:gd name="connsiteY3" fmla="*/ 0 h 504056"/>
              <a:gd name="connsiteX4" fmla="*/ 727461 w 1741212"/>
              <a:gd name="connsiteY4" fmla="*/ 0 h 504056"/>
              <a:gd name="connsiteX5" fmla="*/ 1521014 w 1741212"/>
              <a:gd name="connsiteY5" fmla="*/ 0 h 504056"/>
              <a:gd name="connsiteX6" fmla="*/ 1605025 w 1741212"/>
              <a:gd name="connsiteY6" fmla="*/ 84011 h 504056"/>
              <a:gd name="connsiteX7" fmla="*/ 1605025 w 1741212"/>
              <a:gd name="connsiteY7" fmla="*/ 84009 h 504056"/>
              <a:gd name="connsiteX8" fmla="*/ 1605025 w 1741212"/>
              <a:gd name="connsiteY8" fmla="*/ 84009 h 504056"/>
              <a:gd name="connsiteX9" fmla="*/ 1741212 w 1741212"/>
              <a:gd name="connsiteY9" fmla="*/ 384926 h 504056"/>
              <a:gd name="connsiteX10" fmla="*/ 1605025 w 1741212"/>
              <a:gd name="connsiteY10" fmla="*/ 420045 h 504056"/>
              <a:gd name="connsiteX11" fmla="*/ 1521014 w 1741212"/>
              <a:gd name="connsiteY11" fmla="*/ 504056 h 504056"/>
              <a:gd name="connsiteX12" fmla="*/ 727461 w 1741212"/>
              <a:gd name="connsiteY12" fmla="*/ 504056 h 504056"/>
              <a:gd name="connsiteX13" fmla="*/ 351362 w 1741212"/>
              <a:gd name="connsiteY13" fmla="*/ 504056 h 504056"/>
              <a:gd name="connsiteX14" fmla="*/ 351362 w 1741212"/>
              <a:gd name="connsiteY14" fmla="*/ 504056 h 504056"/>
              <a:gd name="connsiteX15" fmla="*/ 184640 w 1741212"/>
              <a:gd name="connsiteY15" fmla="*/ 504056 h 504056"/>
              <a:gd name="connsiteX16" fmla="*/ 100629 w 1741212"/>
              <a:gd name="connsiteY16" fmla="*/ 420045 h 504056"/>
              <a:gd name="connsiteX17" fmla="*/ 100629 w 1741212"/>
              <a:gd name="connsiteY17" fmla="*/ 210023 h 504056"/>
              <a:gd name="connsiteX18" fmla="*/ 0 w 1741212"/>
              <a:gd name="connsiteY18" fmla="*/ 148782 h 504056"/>
              <a:gd name="connsiteX19" fmla="*/ 100629 w 1741212"/>
              <a:gd name="connsiteY19" fmla="*/ 84009 h 504056"/>
              <a:gd name="connsiteX20" fmla="*/ 100629 w 1741212"/>
              <a:gd name="connsiteY20" fmla="*/ 84011 h 504056"/>
              <a:gd name="connsiteX0" fmla="*/ 431369 w 2071952"/>
              <a:gd name="connsiteY0" fmla="*/ 84011 h 504056"/>
              <a:gd name="connsiteX1" fmla="*/ 515380 w 2071952"/>
              <a:gd name="connsiteY1" fmla="*/ 0 h 504056"/>
              <a:gd name="connsiteX2" fmla="*/ 682102 w 2071952"/>
              <a:gd name="connsiteY2" fmla="*/ 0 h 504056"/>
              <a:gd name="connsiteX3" fmla="*/ 682102 w 2071952"/>
              <a:gd name="connsiteY3" fmla="*/ 0 h 504056"/>
              <a:gd name="connsiteX4" fmla="*/ 1058201 w 2071952"/>
              <a:gd name="connsiteY4" fmla="*/ 0 h 504056"/>
              <a:gd name="connsiteX5" fmla="*/ 1851754 w 2071952"/>
              <a:gd name="connsiteY5" fmla="*/ 0 h 504056"/>
              <a:gd name="connsiteX6" fmla="*/ 1935765 w 2071952"/>
              <a:gd name="connsiteY6" fmla="*/ 84011 h 504056"/>
              <a:gd name="connsiteX7" fmla="*/ 1935765 w 2071952"/>
              <a:gd name="connsiteY7" fmla="*/ 84009 h 504056"/>
              <a:gd name="connsiteX8" fmla="*/ 1935765 w 2071952"/>
              <a:gd name="connsiteY8" fmla="*/ 84009 h 504056"/>
              <a:gd name="connsiteX9" fmla="*/ 2071952 w 2071952"/>
              <a:gd name="connsiteY9" fmla="*/ 384926 h 504056"/>
              <a:gd name="connsiteX10" fmla="*/ 1935765 w 2071952"/>
              <a:gd name="connsiteY10" fmla="*/ 420045 h 504056"/>
              <a:gd name="connsiteX11" fmla="*/ 1851754 w 2071952"/>
              <a:gd name="connsiteY11" fmla="*/ 504056 h 504056"/>
              <a:gd name="connsiteX12" fmla="*/ 1058201 w 2071952"/>
              <a:gd name="connsiteY12" fmla="*/ 504056 h 504056"/>
              <a:gd name="connsiteX13" fmla="*/ 682102 w 2071952"/>
              <a:gd name="connsiteY13" fmla="*/ 504056 h 504056"/>
              <a:gd name="connsiteX14" fmla="*/ 682102 w 2071952"/>
              <a:gd name="connsiteY14" fmla="*/ 504056 h 504056"/>
              <a:gd name="connsiteX15" fmla="*/ 515380 w 2071952"/>
              <a:gd name="connsiteY15" fmla="*/ 504056 h 504056"/>
              <a:gd name="connsiteX16" fmla="*/ 431369 w 2071952"/>
              <a:gd name="connsiteY16" fmla="*/ 420045 h 504056"/>
              <a:gd name="connsiteX17" fmla="*/ 431369 w 2071952"/>
              <a:gd name="connsiteY17" fmla="*/ 210023 h 504056"/>
              <a:gd name="connsiteX18" fmla="*/ 0 w 2071952"/>
              <a:gd name="connsiteY18" fmla="*/ 148782 h 504056"/>
              <a:gd name="connsiteX19" fmla="*/ 431369 w 2071952"/>
              <a:gd name="connsiteY19" fmla="*/ 84009 h 504056"/>
              <a:gd name="connsiteX20" fmla="*/ 431369 w 2071952"/>
              <a:gd name="connsiteY20" fmla="*/ 84011 h 504056"/>
              <a:gd name="connsiteX0" fmla="*/ 431369 w 2149774"/>
              <a:gd name="connsiteY0" fmla="*/ 84011 h 504056"/>
              <a:gd name="connsiteX1" fmla="*/ 515380 w 2149774"/>
              <a:gd name="connsiteY1" fmla="*/ 0 h 504056"/>
              <a:gd name="connsiteX2" fmla="*/ 682102 w 2149774"/>
              <a:gd name="connsiteY2" fmla="*/ 0 h 504056"/>
              <a:gd name="connsiteX3" fmla="*/ 682102 w 2149774"/>
              <a:gd name="connsiteY3" fmla="*/ 0 h 504056"/>
              <a:gd name="connsiteX4" fmla="*/ 1058201 w 2149774"/>
              <a:gd name="connsiteY4" fmla="*/ 0 h 504056"/>
              <a:gd name="connsiteX5" fmla="*/ 1851754 w 2149774"/>
              <a:gd name="connsiteY5" fmla="*/ 0 h 504056"/>
              <a:gd name="connsiteX6" fmla="*/ 1935765 w 2149774"/>
              <a:gd name="connsiteY6" fmla="*/ 84011 h 504056"/>
              <a:gd name="connsiteX7" fmla="*/ 1935765 w 2149774"/>
              <a:gd name="connsiteY7" fmla="*/ 84009 h 504056"/>
              <a:gd name="connsiteX8" fmla="*/ 1935765 w 2149774"/>
              <a:gd name="connsiteY8" fmla="*/ 84009 h 504056"/>
              <a:gd name="connsiteX9" fmla="*/ 2149774 w 2149774"/>
              <a:gd name="connsiteY9" fmla="*/ 421332 h 504056"/>
              <a:gd name="connsiteX10" fmla="*/ 1935765 w 2149774"/>
              <a:gd name="connsiteY10" fmla="*/ 420045 h 504056"/>
              <a:gd name="connsiteX11" fmla="*/ 1851754 w 2149774"/>
              <a:gd name="connsiteY11" fmla="*/ 504056 h 504056"/>
              <a:gd name="connsiteX12" fmla="*/ 1058201 w 2149774"/>
              <a:gd name="connsiteY12" fmla="*/ 504056 h 504056"/>
              <a:gd name="connsiteX13" fmla="*/ 682102 w 2149774"/>
              <a:gd name="connsiteY13" fmla="*/ 504056 h 504056"/>
              <a:gd name="connsiteX14" fmla="*/ 682102 w 2149774"/>
              <a:gd name="connsiteY14" fmla="*/ 504056 h 504056"/>
              <a:gd name="connsiteX15" fmla="*/ 515380 w 2149774"/>
              <a:gd name="connsiteY15" fmla="*/ 504056 h 504056"/>
              <a:gd name="connsiteX16" fmla="*/ 431369 w 2149774"/>
              <a:gd name="connsiteY16" fmla="*/ 420045 h 504056"/>
              <a:gd name="connsiteX17" fmla="*/ 431369 w 2149774"/>
              <a:gd name="connsiteY17" fmla="*/ 210023 h 504056"/>
              <a:gd name="connsiteX18" fmla="*/ 0 w 2149774"/>
              <a:gd name="connsiteY18" fmla="*/ 148782 h 504056"/>
              <a:gd name="connsiteX19" fmla="*/ 431369 w 2149774"/>
              <a:gd name="connsiteY19" fmla="*/ 84009 h 504056"/>
              <a:gd name="connsiteX20" fmla="*/ 431369 w 2149774"/>
              <a:gd name="connsiteY20" fmla="*/ 84011 h 504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149774" h="504056">
                <a:moveTo>
                  <a:pt x="431369" y="84011"/>
                </a:moveTo>
                <a:cubicBezTo>
                  <a:pt x="431369" y="37613"/>
                  <a:pt x="468982" y="0"/>
                  <a:pt x="515380" y="0"/>
                </a:cubicBezTo>
                <a:lnTo>
                  <a:pt x="682102" y="0"/>
                </a:lnTo>
                <a:lnTo>
                  <a:pt x="682102" y="0"/>
                </a:lnTo>
                <a:lnTo>
                  <a:pt x="1058201" y="0"/>
                </a:lnTo>
                <a:lnTo>
                  <a:pt x="1851754" y="0"/>
                </a:lnTo>
                <a:cubicBezTo>
                  <a:pt x="1898152" y="0"/>
                  <a:pt x="1935765" y="37613"/>
                  <a:pt x="1935765" y="84011"/>
                </a:cubicBezTo>
                <a:lnTo>
                  <a:pt x="1935765" y="84009"/>
                </a:lnTo>
                <a:lnTo>
                  <a:pt x="1935765" y="84009"/>
                </a:lnTo>
                <a:lnTo>
                  <a:pt x="2149774" y="421332"/>
                </a:lnTo>
                <a:cubicBezTo>
                  <a:pt x="2149774" y="491339"/>
                  <a:pt x="1935765" y="350038"/>
                  <a:pt x="1935765" y="420045"/>
                </a:cubicBezTo>
                <a:cubicBezTo>
                  <a:pt x="1935765" y="466443"/>
                  <a:pt x="1898152" y="504056"/>
                  <a:pt x="1851754" y="504056"/>
                </a:cubicBezTo>
                <a:lnTo>
                  <a:pt x="1058201" y="504056"/>
                </a:lnTo>
                <a:lnTo>
                  <a:pt x="682102" y="504056"/>
                </a:lnTo>
                <a:lnTo>
                  <a:pt x="682102" y="504056"/>
                </a:lnTo>
                <a:lnTo>
                  <a:pt x="515380" y="504056"/>
                </a:lnTo>
                <a:cubicBezTo>
                  <a:pt x="468982" y="504056"/>
                  <a:pt x="431369" y="466443"/>
                  <a:pt x="431369" y="420045"/>
                </a:cubicBezTo>
                <a:lnTo>
                  <a:pt x="431369" y="210023"/>
                </a:lnTo>
                <a:lnTo>
                  <a:pt x="0" y="148782"/>
                </a:lnTo>
                <a:lnTo>
                  <a:pt x="431369" y="84009"/>
                </a:lnTo>
                <a:lnTo>
                  <a:pt x="431369" y="84011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選取加入</a:t>
            </a:r>
          </a:p>
        </p:txBody>
      </p:sp>
      <p:sp>
        <p:nvSpPr>
          <p:cNvPr id="11" name="矩形 10"/>
          <p:cNvSpPr/>
          <p:nvPr/>
        </p:nvSpPr>
        <p:spPr>
          <a:xfrm>
            <a:off x="3622122" y="1764073"/>
            <a:ext cx="1639856" cy="1381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242646" y="2613416"/>
            <a:ext cx="666074" cy="2111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3589974" y="2543598"/>
            <a:ext cx="865862" cy="21119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圓角矩形圖說文字 9"/>
          <p:cNvSpPr/>
          <p:nvPr/>
        </p:nvSpPr>
        <p:spPr>
          <a:xfrm>
            <a:off x="1024921" y="2300368"/>
            <a:ext cx="2528279" cy="409834"/>
          </a:xfrm>
          <a:custGeom>
            <a:avLst/>
            <a:gdLst>
              <a:gd name="connsiteX0" fmla="*/ 0 w 1504396"/>
              <a:gd name="connsiteY0" fmla="*/ 84011 h 504056"/>
              <a:gd name="connsiteX1" fmla="*/ 84011 w 1504396"/>
              <a:gd name="connsiteY1" fmla="*/ 0 h 504056"/>
              <a:gd name="connsiteX2" fmla="*/ 250733 w 1504396"/>
              <a:gd name="connsiteY2" fmla="*/ 0 h 504056"/>
              <a:gd name="connsiteX3" fmla="*/ 250733 w 1504396"/>
              <a:gd name="connsiteY3" fmla="*/ 0 h 504056"/>
              <a:gd name="connsiteX4" fmla="*/ 626832 w 1504396"/>
              <a:gd name="connsiteY4" fmla="*/ 0 h 504056"/>
              <a:gd name="connsiteX5" fmla="*/ 1420385 w 1504396"/>
              <a:gd name="connsiteY5" fmla="*/ 0 h 504056"/>
              <a:gd name="connsiteX6" fmla="*/ 1504396 w 1504396"/>
              <a:gd name="connsiteY6" fmla="*/ 84011 h 504056"/>
              <a:gd name="connsiteX7" fmla="*/ 1504396 w 1504396"/>
              <a:gd name="connsiteY7" fmla="*/ 84009 h 504056"/>
              <a:gd name="connsiteX8" fmla="*/ 1504396 w 1504396"/>
              <a:gd name="connsiteY8" fmla="*/ 84009 h 504056"/>
              <a:gd name="connsiteX9" fmla="*/ 1504396 w 1504396"/>
              <a:gd name="connsiteY9" fmla="*/ 210023 h 504056"/>
              <a:gd name="connsiteX10" fmla="*/ 1504396 w 1504396"/>
              <a:gd name="connsiteY10" fmla="*/ 420045 h 504056"/>
              <a:gd name="connsiteX11" fmla="*/ 1420385 w 1504396"/>
              <a:gd name="connsiteY11" fmla="*/ 504056 h 504056"/>
              <a:gd name="connsiteX12" fmla="*/ 626832 w 1504396"/>
              <a:gd name="connsiteY12" fmla="*/ 504056 h 504056"/>
              <a:gd name="connsiteX13" fmla="*/ 250733 w 1504396"/>
              <a:gd name="connsiteY13" fmla="*/ 504056 h 504056"/>
              <a:gd name="connsiteX14" fmla="*/ 250733 w 1504396"/>
              <a:gd name="connsiteY14" fmla="*/ 504056 h 504056"/>
              <a:gd name="connsiteX15" fmla="*/ 84011 w 1504396"/>
              <a:gd name="connsiteY15" fmla="*/ 504056 h 504056"/>
              <a:gd name="connsiteX16" fmla="*/ 0 w 1504396"/>
              <a:gd name="connsiteY16" fmla="*/ 420045 h 504056"/>
              <a:gd name="connsiteX17" fmla="*/ 0 w 1504396"/>
              <a:gd name="connsiteY17" fmla="*/ 210023 h 504056"/>
              <a:gd name="connsiteX18" fmla="*/ -100629 w 1504396"/>
              <a:gd name="connsiteY18" fmla="*/ 148782 h 504056"/>
              <a:gd name="connsiteX19" fmla="*/ 0 w 1504396"/>
              <a:gd name="connsiteY19" fmla="*/ 84009 h 504056"/>
              <a:gd name="connsiteX20" fmla="*/ 0 w 1504396"/>
              <a:gd name="connsiteY20" fmla="*/ 84011 h 504056"/>
              <a:gd name="connsiteX0" fmla="*/ 100629 w 1712029"/>
              <a:gd name="connsiteY0" fmla="*/ 84011 h 504056"/>
              <a:gd name="connsiteX1" fmla="*/ 184640 w 1712029"/>
              <a:gd name="connsiteY1" fmla="*/ 0 h 504056"/>
              <a:gd name="connsiteX2" fmla="*/ 351362 w 1712029"/>
              <a:gd name="connsiteY2" fmla="*/ 0 h 504056"/>
              <a:gd name="connsiteX3" fmla="*/ 351362 w 1712029"/>
              <a:gd name="connsiteY3" fmla="*/ 0 h 504056"/>
              <a:gd name="connsiteX4" fmla="*/ 727461 w 1712029"/>
              <a:gd name="connsiteY4" fmla="*/ 0 h 504056"/>
              <a:gd name="connsiteX5" fmla="*/ 1521014 w 1712029"/>
              <a:gd name="connsiteY5" fmla="*/ 0 h 504056"/>
              <a:gd name="connsiteX6" fmla="*/ 1605025 w 1712029"/>
              <a:gd name="connsiteY6" fmla="*/ 84011 h 504056"/>
              <a:gd name="connsiteX7" fmla="*/ 1605025 w 1712029"/>
              <a:gd name="connsiteY7" fmla="*/ 84009 h 504056"/>
              <a:gd name="connsiteX8" fmla="*/ 1605025 w 1712029"/>
              <a:gd name="connsiteY8" fmla="*/ 84009 h 504056"/>
              <a:gd name="connsiteX9" fmla="*/ 1712029 w 1712029"/>
              <a:gd name="connsiteY9" fmla="*/ 287844 h 504056"/>
              <a:gd name="connsiteX10" fmla="*/ 1605025 w 1712029"/>
              <a:gd name="connsiteY10" fmla="*/ 420045 h 504056"/>
              <a:gd name="connsiteX11" fmla="*/ 1521014 w 1712029"/>
              <a:gd name="connsiteY11" fmla="*/ 504056 h 504056"/>
              <a:gd name="connsiteX12" fmla="*/ 727461 w 1712029"/>
              <a:gd name="connsiteY12" fmla="*/ 504056 h 504056"/>
              <a:gd name="connsiteX13" fmla="*/ 351362 w 1712029"/>
              <a:gd name="connsiteY13" fmla="*/ 504056 h 504056"/>
              <a:gd name="connsiteX14" fmla="*/ 351362 w 1712029"/>
              <a:gd name="connsiteY14" fmla="*/ 504056 h 504056"/>
              <a:gd name="connsiteX15" fmla="*/ 184640 w 1712029"/>
              <a:gd name="connsiteY15" fmla="*/ 504056 h 504056"/>
              <a:gd name="connsiteX16" fmla="*/ 100629 w 1712029"/>
              <a:gd name="connsiteY16" fmla="*/ 420045 h 504056"/>
              <a:gd name="connsiteX17" fmla="*/ 100629 w 1712029"/>
              <a:gd name="connsiteY17" fmla="*/ 210023 h 504056"/>
              <a:gd name="connsiteX18" fmla="*/ 0 w 1712029"/>
              <a:gd name="connsiteY18" fmla="*/ 148782 h 504056"/>
              <a:gd name="connsiteX19" fmla="*/ 100629 w 1712029"/>
              <a:gd name="connsiteY19" fmla="*/ 84009 h 504056"/>
              <a:gd name="connsiteX20" fmla="*/ 100629 w 1712029"/>
              <a:gd name="connsiteY20" fmla="*/ 84011 h 504056"/>
              <a:gd name="connsiteX0" fmla="*/ 100629 w 1696452"/>
              <a:gd name="connsiteY0" fmla="*/ 87997 h 508042"/>
              <a:gd name="connsiteX1" fmla="*/ 184640 w 1696452"/>
              <a:gd name="connsiteY1" fmla="*/ 3986 h 508042"/>
              <a:gd name="connsiteX2" fmla="*/ 351362 w 1696452"/>
              <a:gd name="connsiteY2" fmla="*/ 3986 h 508042"/>
              <a:gd name="connsiteX3" fmla="*/ 351362 w 1696452"/>
              <a:gd name="connsiteY3" fmla="*/ 3986 h 508042"/>
              <a:gd name="connsiteX4" fmla="*/ 727461 w 1696452"/>
              <a:gd name="connsiteY4" fmla="*/ 3986 h 508042"/>
              <a:gd name="connsiteX5" fmla="*/ 1521014 w 1696452"/>
              <a:gd name="connsiteY5" fmla="*/ 3986 h 508042"/>
              <a:gd name="connsiteX6" fmla="*/ 1605025 w 1696452"/>
              <a:gd name="connsiteY6" fmla="*/ 87997 h 508042"/>
              <a:gd name="connsiteX7" fmla="*/ 1605025 w 1696452"/>
              <a:gd name="connsiteY7" fmla="*/ 87995 h 508042"/>
              <a:gd name="connsiteX8" fmla="*/ 1605025 w 1696452"/>
              <a:gd name="connsiteY8" fmla="*/ 87995 h 508042"/>
              <a:gd name="connsiteX9" fmla="*/ 1696452 w 1696452"/>
              <a:gd name="connsiteY9" fmla="*/ 0 h 508042"/>
              <a:gd name="connsiteX10" fmla="*/ 1605025 w 1696452"/>
              <a:gd name="connsiteY10" fmla="*/ 424031 h 508042"/>
              <a:gd name="connsiteX11" fmla="*/ 1521014 w 1696452"/>
              <a:gd name="connsiteY11" fmla="*/ 508042 h 508042"/>
              <a:gd name="connsiteX12" fmla="*/ 727461 w 1696452"/>
              <a:gd name="connsiteY12" fmla="*/ 508042 h 508042"/>
              <a:gd name="connsiteX13" fmla="*/ 351362 w 1696452"/>
              <a:gd name="connsiteY13" fmla="*/ 508042 h 508042"/>
              <a:gd name="connsiteX14" fmla="*/ 351362 w 1696452"/>
              <a:gd name="connsiteY14" fmla="*/ 508042 h 508042"/>
              <a:gd name="connsiteX15" fmla="*/ 184640 w 1696452"/>
              <a:gd name="connsiteY15" fmla="*/ 508042 h 508042"/>
              <a:gd name="connsiteX16" fmla="*/ 100629 w 1696452"/>
              <a:gd name="connsiteY16" fmla="*/ 424031 h 508042"/>
              <a:gd name="connsiteX17" fmla="*/ 100629 w 1696452"/>
              <a:gd name="connsiteY17" fmla="*/ 214009 h 508042"/>
              <a:gd name="connsiteX18" fmla="*/ 0 w 1696452"/>
              <a:gd name="connsiteY18" fmla="*/ 152768 h 508042"/>
              <a:gd name="connsiteX19" fmla="*/ 100629 w 1696452"/>
              <a:gd name="connsiteY19" fmla="*/ 87995 h 508042"/>
              <a:gd name="connsiteX20" fmla="*/ 100629 w 1696452"/>
              <a:gd name="connsiteY20" fmla="*/ 87997 h 508042"/>
              <a:gd name="connsiteX0" fmla="*/ 100629 w 1712028"/>
              <a:gd name="connsiteY0" fmla="*/ 84011 h 504056"/>
              <a:gd name="connsiteX1" fmla="*/ 184640 w 1712028"/>
              <a:gd name="connsiteY1" fmla="*/ 0 h 504056"/>
              <a:gd name="connsiteX2" fmla="*/ 351362 w 1712028"/>
              <a:gd name="connsiteY2" fmla="*/ 0 h 504056"/>
              <a:gd name="connsiteX3" fmla="*/ 351362 w 1712028"/>
              <a:gd name="connsiteY3" fmla="*/ 0 h 504056"/>
              <a:gd name="connsiteX4" fmla="*/ 727461 w 1712028"/>
              <a:gd name="connsiteY4" fmla="*/ 0 h 504056"/>
              <a:gd name="connsiteX5" fmla="*/ 1521014 w 1712028"/>
              <a:gd name="connsiteY5" fmla="*/ 0 h 504056"/>
              <a:gd name="connsiteX6" fmla="*/ 1605025 w 1712028"/>
              <a:gd name="connsiteY6" fmla="*/ 84011 h 504056"/>
              <a:gd name="connsiteX7" fmla="*/ 1605025 w 1712028"/>
              <a:gd name="connsiteY7" fmla="*/ 84009 h 504056"/>
              <a:gd name="connsiteX8" fmla="*/ 1605025 w 1712028"/>
              <a:gd name="connsiteY8" fmla="*/ 84009 h 504056"/>
              <a:gd name="connsiteX9" fmla="*/ 1712028 w 1712028"/>
              <a:gd name="connsiteY9" fmla="*/ 397602 h 504056"/>
              <a:gd name="connsiteX10" fmla="*/ 1605025 w 1712028"/>
              <a:gd name="connsiteY10" fmla="*/ 420045 h 504056"/>
              <a:gd name="connsiteX11" fmla="*/ 1521014 w 1712028"/>
              <a:gd name="connsiteY11" fmla="*/ 504056 h 504056"/>
              <a:gd name="connsiteX12" fmla="*/ 727461 w 1712028"/>
              <a:gd name="connsiteY12" fmla="*/ 504056 h 504056"/>
              <a:gd name="connsiteX13" fmla="*/ 351362 w 1712028"/>
              <a:gd name="connsiteY13" fmla="*/ 504056 h 504056"/>
              <a:gd name="connsiteX14" fmla="*/ 351362 w 1712028"/>
              <a:gd name="connsiteY14" fmla="*/ 504056 h 504056"/>
              <a:gd name="connsiteX15" fmla="*/ 184640 w 1712028"/>
              <a:gd name="connsiteY15" fmla="*/ 504056 h 504056"/>
              <a:gd name="connsiteX16" fmla="*/ 100629 w 1712028"/>
              <a:gd name="connsiteY16" fmla="*/ 420045 h 504056"/>
              <a:gd name="connsiteX17" fmla="*/ 100629 w 1712028"/>
              <a:gd name="connsiteY17" fmla="*/ 210023 h 504056"/>
              <a:gd name="connsiteX18" fmla="*/ 0 w 1712028"/>
              <a:gd name="connsiteY18" fmla="*/ 148782 h 504056"/>
              <a:gd name="connsiteX19" fmla="*/ 100629 w 1712028"/>
              <a:gd name="connsiteY19" fmla="*/ 84009 h 504056"/>
              <a:gd name="connsiteX20" fmla="*/ 100629 w 1712028"/>
              <a:gd name="connsiteY20" fmla="*/ 84011 h 504056"/>
              <a:gd name="connsiteX0" fmla="*/ 0 w 1611399"/>
              <a:gd name="connsiteY0" fmla="*/ 84011 h 504056"/>
              <a:gd name="connsiteX1" fmla="*/ 84011 w 1611399"/>
              <a:gd name="connsiteY1" fmla="*/ 0 h 504056"/>
              <a:gd name="connsiteX2" fmla="*/ 250733 w 1611399"/>
              <a:gd name="connsiteY2" fmla="*/ 0 h 504056"/>
              <a:gd name="connsiteX3" fmla="*/ 250733 w 1611399"/>
              <a:gd name="connsiteY3" fmla="*/ 0 h 504056"/>
              <a:gd name="connsiteX4" fmla="*/ 626832 w 1611399"/>
              <a:gd name="connsiteY4" fmla="*/ 0 h 504056"/>
              <a:gd name="connsiteX5" fmla="*/ 1420385 w 1611399"/>
              <a:gd name="connsiteY5" fmla="*/ 0 h 504056"/>
              <a:gd name="connsiteX6" fmla="*/ 1504396 w 1611399"/>
              <a:gd name="connsiteY6" fmla="*/ 84011 h 504056"/>
              <a:gd name="connsiteX7" fmla="*/ 1504396 w 1611399"/>
              <a:gd name="connsiteY7" fmla="*/ 84009 h 504056"/>
              <a:gd name="connsiteX8" fmla="*/ 1504396 w 1611399"/>
              <a:gd name="connsiteY8" fmla="*/ 84009 h 504056"/>
              <a:gd name="connsiteX9" fmla="*/ 1611399 w 1611399"/>
              <a:gd name="connsiteY9" fmla="*/ 397602 h 504056"/>
              <a:gd name="connsiteX10" fmla="*/ 1504396 w 1611399"/>
              <a:gd name="connsiteY10" fmla="*/ 420045 h 504056"/>
              <a:gd name="connsiteX11" fmla="*/ 1420385 w 1611399"/>
              <a:gd name="connsiteY11" fmla="*/ 504056 h 504056"/>
              <a:gd name="connsiteX12" fmla="*/ 626832 w 1611399"/>
              <a:gd name="connsiteY12" fmla="*/ 504056 h 504056"/>
              <a:gd name="connsiteX13" fmla="*/ 250733 w 1611399"/>
              <a:gd name="connsiteY13" fmla="*/ 504056 h 504056"/>
              <a:gd name="connsiteX14" fmla="*/ 250733 w 1611399"/>
              <a:gd name="connsiteY14" fmla="*/ 504056 h 504056"/>
              <a:gd name="connsiteX15" fmla="*/ 84011 w 1611399"/>
              <a:gd name="connsiteY15" fmla="*/ 504056 h 504056"/>
              <a:gd name="connsiteX16" fmla="*/ 0 w 1611399"/>
              <a:gd name="connsiteY16" fmla="*/ 420045 h 504056"/>
              <a:gd name="connsiteX17" fmla="*/ 0 w 1611399"/>
              <a:gd name="connsiteY17" fmla="*/ 210023 h 504056"/>
              <a:gd name="connsiteX18" fmla="*/ 615 w 1611399"/>
              <a:gd name="connsiteY18" fmla="*/ 148782 h 504056"/>
              <a:gd name="connsiteX19" fmla="*/ 0 w 1611399"/>
              <a:gd name="connsiteY19" fmla="*/ 84009 h 504056"/>
              <a:gd name="connsiteX20" fmla="*/ 0 w 1611399"/>
              <a:gd name="connsiteY20" fmla="*/ 84011 h 504056"/>
              <a:gd name="connsiteX0" fmla="*/ 140185 w 1751584"/>
              <a:gd name="connsiteY0" fmla="*/ 84011 h 583424"/>
              <a:gd name="connsiteX1" fmla="*/ 224196 w 1751584"/>
              <a:gd name="connsiteY1" fmla="*/ 0 h 583424"/>
              <a:gd name="connsiteX2" fmla="*/ 390918 w 1751584"/>
              <a:gd name="connsiteY2" fmla="*/ 0 h 583424"/>
              <a:gd name="connsiteX3" fmla="*/ 390918 w 1751584"/>
              <a:gd name="connsiteY3" fmla="*/ 0 h 583424"/>
              <a:gd name="connsiteX4" fmla="*/ 767017 w 1751584"/>
              <a:gd name="connsiteY4" fmla="*/ 0 h 583424"/>
              <a:gd name="connsiteX5" fmla="*/ 1560570 w 1751584"/>
              <a:gd name="connsiteY5" fmla="*/ 0 h 583424"/>
              <a:gd name="connsiteX6" fmla="*/ 1644581 w 1751584"/>
              <a:gd name="connsiteY6" fmla="*/ 84011 h 583424"/>
              <a:gd name="connsiteX7" fmla="*/ 1644581 w 1751584"/>
              <a:gd name="connsiteY7" fmla="*/ 84009 h 583424"/>
              <a:gd name="connsiteX8" fmla="*/ 1644581 w 1751584"/>
              <a:gd name="connsiteY8" fmla="*/ 84009 h 583424"/>
              <a:gd name="connsiteX9" fmla="*/ 1751584 w 1751584"/>
              <a:gd name="connsiteY9" fmla="*/ 397602 h 583424"/>
              <a:gd name="connsiteX10" fmla="*/ 1644581 w 1751584"/>
              <a:gd name="connsiteY10" fmla="*/ 420045 h 583424"/>
              <a:gd name="connsiteX11" fmla="*/ 1560570 w 1751584"/>
              <a:gd name="connsiteY11" fmla="*/ 504056 h 583424"/>
              <a:gd name="connsiteX12" fmla="*/ 767017 w 1751584"/>
              <a:gd name="connsiteY12" fmla="*/ 504056 h 583424"/>
              <a:gd name="connsiteX13" fmla="*/ 390918 w 1751584"/>
              <a:gd name="connsiteY13" fmla="*/ 504056 h 583424"/>
              <a:gd name="connsiteX14" fmla="*/ 390918 w 1751584"/>
              <a:gd name="connsiteY14" fmla="*/ 504056 h 583424"/>
              <a:gd name="connsiteX15" fmla="*/ 224196 w 1751584"/>
              <a:gd name="connsiteY15" fmla="*/ 504056 h 583424"/>
              <a:gd name="connsiteX16" fmla="*/ 0 w 1751584"/>
              <a:gd name="connsiteY16" fmla="*/ 572373 h 583424"/>
              <a:gd name="connsiteX17" fmla="*/ 140185 w 1751584"/>
              <a:gd name="connsiteY17" fmla="*/ 210023 h 583424"/>
              <a:gd name="connsiteX18" fmla="*/ 140800 w 1751584"/>
              <a:gd name="connsiteY18" fmla="*/ 148782 h 583424"/>
              <a:gd name="connsiteX19" fmla="*/ 140185 w 1751584"/>
              <a:gd name="connsiteY19" fmla="*/ 84009 h 583424"/>
              <a:gd name="connsiteX20" fmla="*/ 140185 w 1751584"/>
              <a:gd name="connsiteY20" fmla="*/ 84011 h 583424"/>
              <a:gd name="connsiteX0" fmla="*/ 140185 w 1837253"/>
              <a:gd name="connsiteY0" fmla="*/ 84011 h 583423"/>
              <a:gd name="connsiteX1" fmla="*/ 224196 w 1837253"/>
              <a:gd name="connsiteY1" fmla="*/ 0 h 583423"/>
              <a:gd name="connsiteX2" fmla="*/ 390918 w 1837253"/>
              <a:gd name="connsiteY2" fmla="*/ 0 h 583423"/>
              <a:gd name="connsiteX3" fmla="*/ 390918 w 1837253"/>
              <a:gd name="connsiteY3" fmla="*/ 0 h 583423"/>
              <a:gd name="connsiteX4" fmla="*/ 767017 w 1837253"/>
              <a:gd name="connsiteY4" fmla="*/ 0 h 583423"/>
              <a:gd name="connsiteX5" fmla="*/ 1560570 w 1837253"/>
              <a:gd name="connsiteY5" fmla="*/ 0 h 583423"/>
              <a:gd name="connsiteX6" fmla="*/ 1644581 w 1837253"/>
              <a:gd name="connsiteY6" fmla="*/ 84011 h 583423"/>
              <a:gd name="connsiteX7" fmla="*/ 1644581 w 1837253"/>
              <a:gd name="connsiteY7" fmla="*/ 84009 h 583423"/>
              <a:gd name="connsiteX8" fmla="*/ 1644581 w 1837253"/>
              <a:gd name="connsiteY8" fmla="*/ 84009 h 583423"/>
              <a:gd name="connsiteX9" fmla="*/ 1837253 w 1837253"/>
              <a:gd name="connsiteY9" fmla="*/ 439146 h 583423"/>
              <a:gd name="connsiteX10" fmla="*/ 1644581 w 1837253"/>
              <a:gd name="connsiteY10" fmla="*/ 420045 h 583423"/>
              <a:gd name="connsiteX11" fmla="*/ 1560570 w 1837253"/>
              <a:gd name="connsiteY11" fmla="*/ 504056 h 583423"/>
              <a:gd name="connsiteX12" fmla="*/ 767017 w 1837253"/>
              <a:gd name="connsiteY12" fmla="*/ 504056 h 583423"/>
              <a:gd name="connsiteX13" fmla="*/ 390918 w 1837253"/>
              <a:gd name="connsiteY13" fmla="*/ 504056 h 583423"/>
              <a:gd name="connsiteX14" fmla="*/ 390918 w 1837253"/>
              <a:gd name="connsiteY14" fmla="*/ 504056 h 583423"/>
              <a:gd name="connsiteX15" fmla="*/ 224196 w 1837253"/>
              <a:gd name="connsiteY15" fmla="*/ 504056 h 583423"/>
              <a:gd name="connsiteX16" fmla="*/ 0 w 1837253"/>
              <a:gd name="connsiteY16" fmla="*/ 572373 h 583423"/>
              <a:gd name="connsiteX17" fmla="*/ 140185 w 1837253"/>
              <a:gd name="connsiteY17" fmla="*/ 210023 h 583423"/>
              <a:gd name="connsiteX18" fmla="*/ 140800 w 1837253"/>
              <a:gd name="connsiteY18" fmla="*/ 148782 h 583423"/>
              <a:gd name="connsiteX19" fmla="*/ 140185 w 1837253"/>
              <a:gd name="connsiteY19" fmla="*/ 84009 h 583423"/>
              <a:gd name="connsiteX20" fmla="*/ 140185 w 1837253"/>
              <a:gd name="connsiteY20" fmla="*/ 84011 h 583423"/>
              <a:gd name="connsiteX0" fmla="*/ 327098 w 2024166"/>
              <a:gd name="connsiteY0" fmla="*/ 84011 h 583423"/>
              <a:gd name="connsiteX1" fmla="*/ 411109 w 2024166"/>
              <a:gd name="connsiteY1" fmla="*/ 0 h 583423"/>
              <a:gd name="connsiteX2" fmla="*/ 577831 w 2024166"/>
              <a:gd name="connsiteY2" fmla="*/ 0 h 583423"/>
              <a:gd name="connsiteX3" fmla="*/ 577831 w 2024166"/>
              <a:gd name="connsiteY3" fmla="*/ 0 h 583423"/>
              <a:gd name="connsiteX4" fmla="*/ 953930 w 2024166"/>
              <a:gd name="connsiteY4" fmla="*/ 0 h 583423"/>
              <a:gd name="connsiteX5" fmla="*/ 1747483 w 2024166"/>
              <a:gd name="connsiteY5" fmla="*/ 0 h 583423"/>
              <a:gd name="connsiteX6" fmla="*/ 1831494 w 2024166"/>
              <a:gd name="connsiteY6" fmla="*/ 84011 h 583423"/>
              <a:gd name="connsiteX7" fmla="*/ 1831494 w 2024166"/>
              <a:gd name="connsiteY7" fmla="*/ 84009 h 583423"/>
              <a:gd name="connsiteX8" fmla="*/ 1831494 w 2024166"/>
              <a:gd name="connsiteY8" fmla="*/ 84009 h 583423"/>
              <a:gd name="connsiteX9" fmla="*/ 2024166 w 2024166"/>
              <a:gd name="connsiteY9" fmla="*/ 439146 h 583423"/>
              <a:gd name="connsiteX10" fmla="*/ 1831494 w 2024166"/>
              <a:gd name="connsiteY10" fmla="*/ 420045 h 583423"/>
              <a:gd name="connsiteX11" fmla="*/ 1747483 w 2024166"/>
              <a:gd name="connsiteY11" fmla="*/ 504056 h 583423"/>
              <a:gd name="connsiteX12" fmla="*/ 953930 w 2024166"/>
              <a:gd name="connsiteY12" fmla="*/ 504056 h 583423"/>
              <a:gd name="connsiteX13" fmla="*/ 577831 w 2024166"/>
              <a:gd name="connsiteY13" fmla="*/ 504056 h 583423"/>
              <a:gd name="connsiteX14" fmla="*/ 577831 w 2024166"/>
              <a:gd name="connsiteY14" fmla="*/ 504056 h 583423"/>
              <a:gd name="connsiteX15" fmla="*/ 411109 w 2024166"/>
              <a:gd name="connsiteY15" fmla="*/ 504056 h 583423"/>
              <a:gd name="connsiteX16" fmla="*/ 0 w 2024166"/>
              <a:gd name="connsiteY16" fmla="*/ 572373 h 583423"/>
              <a:gd name="connsiteX17" fmla="*/ 327098 w 2024166"/>
              <a:gd name="connsiteY17" fmla="*/ 210023 h 583423"/>
              <a:gd name="connsiteX18" fmla="*/ 327713 w 2024166"/>
              <a:gd name="connsiteY18" fmla="*/ 148782 h 583423"/>
              <a:gd name="connsiteX19" fmla="*/ 327098 w 2024166"/>
              <a:gd name="connsiteY19" fmla="*/ 84009 h 583423"/>
              <a:gd name="connsiteX20" fmla="*/ 327098 w 2024166"/>
              <a:gd name="connsiteY20" fmla="*/ 84011 h 583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24166" h="583423">
                <a:moveTo>
                  <a:pt x="327098" y="84011"/>
                </a:moveTo>
                <a:cubicBezTo>
                  <a:pt x="327098" y="37613"/>
                  <a:pt x="364711" y="0"/>
                  <a:pt x="411109" y="0"/>
                </a:cubicBezTo>
                <a:lnTo>
                  <a:pt x="577831" y="0"/>
                </a:lnTo>
                <a:lnTo>
                  <a:pt x="577831" y="0"/>
                </a:lnTo>
                <a:lnTo>
                  <a:pt x="953930" y="0"/>
                </a:lnTo>
                <a:lnTo>
                  <a:pt x="1747483" y="0"/>
                </a:lnTo>
                <a:cubicBezTo>
                  <a:pt x="1793881" y="0"/>
                  <a:pt x="1831494" y="37613"/>
                  <a:pt x="1831494" y="84011"/>
                </a:cubicBezTo>
                <a:lnTo>
                  <a:pt x="1831494" y="84009"/>
                </a:lnTo>
                <a:lnTo>
                  <a:pt x="1831494" y="84009"/>
                </a:lnTo>
                <a:lnTo>
                  <a:pt x="2024166" y="439146"/>
                </a:lnTo>
                <a:cubicBezTo>
                  <a:pt x="2024166" y="509153"/>
                  <a:pt x="1831494" y="350038"/>
                  <a:pt x="1831494" y="420045"/>
                </a:cubicBezTo>
                <a:cubicBezTo>
                  <a:pt x="1831494" y="466443"/>
                  <a:pt x="1793881" y="504056"/>
                  <a:pt x="1747483" y="504056"/>
                </a:cubicBezTo>
                <a:lnTo>
                  <a:pt x="953930" y="504056"/>
                </a:lnTo>
                <a:lnTo>
                  <a:pt x="577831" y="504056"/>
                </a:lnTo>
                <a:lnTo>
                  <a:pt x="577831" y="504056"/>
                </a:lnTo>
                <a:lnTo>
                  <a:pt x="411109" y="504056"/>
                </a:lnTo>
                <a:cubicBezTo>
                  <a:pt x="364711" y="504056"/>
                  <a:pt x="0" y="618771"/>
                  <a:pt x="0" y="572373"/>
                </a:cubicBezTo>
                <a:lnTo>
                  <a:pt x="327098" y="210023"/>
                </a:lnTo>
                <a:lnTo>
                  <a:pt x="327713" y="148782"/>
                </a:lnTo>
                <a:lnTo>
                  <a:pt x="327098" y="84009"/>
                </a:lnTo>
                <a:lnTo>
                  <a:pt x="327098" y="84011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確定加入</a:t>
            </a:r>
          </a:p>
        </p:txBody>
      </p:sp>
      <p:sp>
        <p:nvSpPr>
          <p:cNvPr id="18" name="矩形 17"/>
          <p:cNvSpPr/>
          <p:nvPr/>
        </p:nvSpPr>
        <p:spPr>
          <a:xfrm>
            <a:off x="2924943" y="2929274"/>
            <a:ext cx="387073" cy="2379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矩形 18"/>
          <p:cNvSpPr/>
          <p:nvPr/>
        </p:nvSpPr>
        <p:spPr>
          <a:xfrm>
            <a:off x="6319999" y="2929274"/>
            <a:ext cx="387073" cy="23795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圓角矩形圖說文字 19"/>
          <p:cNvSpPr/>
          <p:nvPr/>
        </p:nvSpPr>
        <p:spPr>
          <a:xfrm>
            <a:off x="3157296" y="3283148"/>
            <a:ext cx="959426" cy="411097"/>
          </a:xfrm>
          <a:prstGeom prst="wedgeRoundRectCallout">
            <a:avLst>
              <a:gd name="adj1" fmla="val -60745"/>
              <a:gd name="adj2" fmla="val -5329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刪除選取</a:t>
            </a:r>
          </a:p>
        </p:txBody>
      </p:sp>
      <p:sp>
        <p:nvSpPr>
          <p:cNvPr id="21" name="圓角矩形圖說文字 20"/>
          <p:cNvSpPr/>
          <p:nvPr/>
        </p:nvSpPr>
        <p:spPr>
          <a:xfrm>
            <a:off x="5840286" y="2300367"/>
            <a:ext cx="959426" cy="411097"/>
          </a:xfrm>
          <a:prstGeom prst="wedgeRoundRectCallout">
            <a:avLst>
              <a:gd name="adj1" fmla="val 29493"/>
              <a:gd name="adj2" fmla="val 7022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刪除選取</a:t>
            </a:r>
          </a:p>
        </p:txBody>
      </p:sp>
      <p:sp>
        <p:nvSpPr>
          <p:cNvPr id="23" name="矩形 22"/>
          <p:cNvSpPr/>
          <p:nvPr/>
        </p:nvSpPr>
        <p:spPr>
          <a:xfrm>
            <a:off x="1556792" y="3146366"/>
            <a:ext cx="504056" cy="2389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4" name="矩形 23"/>
          <p:cNvSpPr/>
          <p:nvPr/>
        </p:nvSpPr>
        <p:spPr>
          <a:xfrm>
            <a:off x="4903863" y="3146366"/>
            <a:ext cx="504056" cy="23894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圓角矩形圖說文字 24"/>
          <p:cNvSpPr/>
          <p:nvPr/>
        </p:nvSpPr>
        <p:spPr>
          <a:xfrm>
            <a:off x="5554109" y="3318715"/>
            <a:ext cx="959426" cy="504056"/>
          </a:xfrm>
          <a:prstGeom prst="wedgeRoundRectCallout">
            <a:avLst>
              <a:gd name="adj1" fmla="val -60745"/>
              <a:gd name="adj2" fmla="val -5329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solidFill>
                  <a:srgbClr val="008000"/>
                </a:solidFill>
                <a:latin typeface="+mj-ea"/>
                <a:ea typeface="+mj-ea"/>
              </a:rPr>
              <a:t>確定</a:t>
            </a:r>
            <a:r>
              <a:rPr lang="zh-TW" altLang="en-US" sz="1400" dirty="0">
                <a:latin typeface="+mj-ea"/>
                <a:ea typeface="+mj-ea"/>
              </a:rPr>
              <a:t>送出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solidFill>
                  <a:srgbClr val="FF0000"/>
                </a:solidFill>
                <a:latin typeface="+mj-ea"/>
                <a:ea typeface="+mj-ea"/>
              </a:rPr>
              <a:t>取消</a:t>
            </a:r>
            <a:r>
              <a:rPr lang="zh-TW" altLang="en-US" sz="1400" dirty="0">
                <a:latin typeface="+mj-ea"/>
                <a:ea typeface="+mj-ea"/>
              </a:rPr>
              <a:t>關閉</a:t>
            </a:r>
          </a:p>
        </p:txBody>
      </p:sp>
      <p:sp>
        <p:nvSpPr>
          <p:cNvPr id="26" name="圓角矩形圖說文字 25"/>
          <p:cNvSpPr/>
          <p:nvPr/>
        </p:nvSpPr>
        <p:spPr>
          <a:xfrm>
            <a:off x="481444" y="3123088"/>
            <a:ext cx="959426" cy="504056"/>
          </a:xfrm>
          <a:prstGeom prst="wedgeRoundRectCallout">
            <a:avLst>
              <a:gd name="adj1" fmla="val 62951"/>
              <a:gd name="adj2" fmla="val -3978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solidFill>
                  <a:srgbClr val="008000"/>
                </a:solidFill>
                <a:latin typeface="+mj-ea"/>
                <a:ea typeface="+mj-ea"/>
              </a:rPr>
              <a:t>確定</a:t>
            </a:r>
            <a:r>
              <a:rPr lang="zh-TW" altLang="en-US" sz="1400" dirty="0">
                <a:latin typeface="+mj-ea"/>
                <a:ea typeface="+mj-ea"/>
              </a:rPr>
              <a:t>送出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solidFill>
                  <a:srgbClr val="FF0000"/>
                </a:solidFill>
                <a:latin typeface="+mj-ea"/>
                <a:ea typeface="+mj-ea"/>
              </a:rPr>
              <a:t>取消</a:t>
            </a:r>
            <a:r>
              <a:rPr lang="zh-TW" altLang="en-US" sz="1400" dirty="0">
                <a:latin typeface="+mj-ea"/>
                <a:ea typeface="+mj-ea"/>
              </a:rPr>
              <a:t>關閉</a:t>
            </a:r>
          </a:p>
        </p:txBody>
      </p:sp>
      <p:sp>
        <p:nvSpPr>
          <p:cNvPr id="32" name="弧形向右箭號 31"/>
          <p:cNvSpPr/>
          <p:nvPr/>
        </p:nvSpPr>
        <p:spPr>
          <a:xfrm rot="19146621">
            <a:off x="789207" y="3754178"/>
            <a:ext cx="384084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33" name="弧形向右箭號 32"/>
          <p:cNvSpPr/>
          <p:nvPr/>
        </p:nvSpPr>
        <p:spPr>
          <a:xfrm rot="12413538" flipV="1">
            <a:off x="5539959" y="3975906"/>
            <a:ext cx="384084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6724" y="3789816"/>
            <a:ext cx="4130006" cy="112166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28" name="直線接點 27"/>
          <p:cNvCxnSpPr/>
          <p:nvPr/>
        </p:nvCxnSpPr>
        <p:spPr>
          <a:xfrm>
            <a:off x="3284984" y="4227934"/>
            <a:ext cx="158417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接點 29"/>
          <p:cNvCxnSpPr/>
          <p:nvPr/>
        </p:nvCxnSpPr>
        <p:spPr>
          <a:xfrm>
            <a:off x="3180436" y="4849938"/>
            <a:ext cx="575082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圓角矩形圖說文字 33"/>
          <p:cNvSpPr/>
          <p:nvPr/>
        </p:nvSpPr>
        <p:spPr>
          <a:xfrm>
            <a:off x="3972572" y="4248424"/>
            <a:ext cx="1176513" cy="552765"/>
          </a:xfrm>
          <a:custGeom>
            <a:avLst/>
            <a:gdLst>
              <a:gd name="connsiteX0" fmla="*/ 0 w 959426"/>
              <a:gd name="connsiteY0" fmla="*/ 68518 h 411097"/>
              <a:gd name="connsiteX1" fmla="*/ 68518 w 959426"/>
              <a:gd name="connsiteY1" fmla="*/ 0 h 411097"/>
              <a:gd name="connsiteX2" fmla="*/ 159904 w 959426"/>
              <a:gd name="connsiteY2" fmla="*/ 0 h 411097"/>
              <a:gd name="connsiteX3" fmla="*/ -19467 w 959426"/>
              <a:gd name="connsiteY3" fmla="*/ -141668 h 411097"/>
              <a:gd name="connsiteX4" fmla="*/ 399761 w 959426"/>
              <a:gd name="connsiteY4" fmla="*/ 0 h 411097"/>
              <a:gd name="connsiteX5" fmla="*/ 890908 w 959426"/>
              <a:gd name="connsiteY5" fmla="*/ 0 h 411097"/>
              <a:gd name="connsiteX6" fmla="*/ 959426 w 959426"/>
              <a:gd name="connsiteY6" fmla="*/ 68518 h 411097"/>
              <a:gd name="connsiteX7" fmla="*/ 959426 w 959426"/>
              <a:gd name="connsiteY7" fmla="*/ 68516 h 411097"/>
              <a:gd name="connsiteX8" fmla="*/ 959426 w 959426"/>
              <a:gd name="connsiteY8" fmla="*/ 68516 h 411097"/>
              <a:gd name="connsiteX9" fmla="*/ 959426 w 959426"/>
              <a:gd name="connsiteY9" fmla="*/ 171290 h 411097"/>
              <a:gd name="connsiteX10" fmla="*/ 959426 w 959426"/>
              <a:gd name="connsiteY10" fmla="*/ 342579 h 411097"/>
              <a:gd name="connsiteX11" fmla="*/ 890908 w 959426"/>
              <a:gd name="connsiteY11" fmla="*/ 411097 h 411097"/>
              <a:gd name="connsiteX12" fmla="*/ 399761 w 959426"/>
              <a:gd name="connsiteY12" fmla="*/ 411097 h 411097"/>
              <a:gd name="connsiteX13" fmla="*/ 159904 w 959426"/>
              <a:gd name="connsiteY13" fmla="*/ 411097 h 411097"/>
              <a:gd name="connsiteX14" fmla="*/ 159904 w 959426"/>
              <a:gd name="connsiteY14" fmla="*/ 411097 h 411097"/>
              <a:gd name="connsiteX15" fmla="*/ 68518 w 959426"/>
              <a:gd name="connsiteY15" fmla="*/ 411097 h 411097"/>
              <a:gd name="connsiteX16" fmla="*/ 0 w 959426"/>
              <a:gd name="connsiteY16" fmla="*/ 342579 h 411097"/>
              <a:gd name="connsiteX17" fmla="*/ 0 w 959426"/>
              <a:gd name="connsiteY17" fmla="*/ 171290 h 411097"/>
              <a:gd name="connsiteX18" fmla="*/ 0 w 959426"/>
              <a:gd name="connsiteY18" fmla="*/ 68516 h 411097"/>
              <a:gd name="connsiteX19" fmla="*/ 0 w 959426"/>
              <a:gd name="connsiteY19" fmla="*/ 68516 h 411097"/>
              <a:gd name="connsiteX20" fmla="*/ 0 w 959426"/>
              <a:gd name="connsiteY20" fmla="*/ 68518 h 411097"/>
              <a:gd name="connsiteX0" fmla="*/ 217087 w 1176513"/>
              <a:gd name="connsiteY0" fmla="*/ 210186 h 552765"/>
              <a:gd name="connsiteX1" fmla="*/ 285605 w 1176513"/>
              <a:gd name="connsiteY1" fmla="*/ 141668 h 552765"/>
              <a:gd name="connsiteX2" fmla="*/ 376991 w 1176513"/>
              <a:gd name="connsiteY2" fmla="*/ 141668 h 552765"/>
              <a:gd name="connsiteX3" fmla="*/ 197620 w 1176513"/>
              <a:gd name="connsiteY3" fmla="*/ 0 h 552765"/>
              <a:gd name="connsiteX4" fmla="*/ 616848 w 1176513"/>
              <a:gd name="connsiteY4" fmla="*/ 141668 h 552765"/>
              <a:gd name="connsiteX5" fmla="*/ 1107995 w 1176513"/>
              <a:gd name="connsiteY5" fmla="*/ 141668 h 552765"/>
              <a:gd name="connsiteX6" fmla="*/ 1176513 w 1176513"/>
              <a:gd name="connsiteY6" fmla="*/ 210186 h 552765"/>
              <a:gd name="connsiteX7" fmla="*/ 1176513 w 1176513"/>
              <a:gd name="connsiteY7" fmla="*/ 210184 h 552765"/>
              <a:gd name="connsiteX8" fmla="*/ 1176513 w 1176513"/>
              <a:gd name="connsiteY8" fmla="*/ 210184 h 552765"/>
              <a:gd name="connsiteX9" fmla="*/ 1176513 w 1176513"/>
              <a:gd name="connsiteY9" fmla="*/ 312958 h 552765"/>
              <a:gd name="connsiteX10" fmla="*/ 1176513 w 1176513"/>
              <a:gd name="connsiteY10" fmla="*/ 484247 h 552765"/>
              <a:gd name="connsiteX11" fmla="*/ 1107995 w 1176513"/>
              <a:gd name="connsiteY11" fmla="*/ 552765 h 552765"/>
              <a:gd name="connsiteX12" fmla="*/ 616848 w 1176513"/>
              <a:gd name="connsiteY12" fmla="*/ 552765 h 552765"/>
              <a:gd name="connsiteX13" fmla="*/ 376991 w 1176513"/>
              <a:gd name="connsiteY13" fmla="*/ 552765 h 552765"/>
              <a:gd name="connsiteX14" fmla="*/ 376991 w 1176513"/>
              <a:gd name="connsiteY14" fmla="*/ 552765 h 552765"/>
              <a:gd name="connsiteX15" fmla="*/ 285605 w 1176513"/>
              <a:gd name="connsiteY15" fmla="*/ 552765 h 552765"/>
              <a:gd name="connsiteX16" fmla="*/ 217087 w 1176513"/>
              <a:gd name="connsiteY16" fmla="*/ 484247 h 552765"/>
              <a:gd name="connsiteX17" fmla="*/ 0 w 1176513"/>
              <a:gd name="connsiteY17" fmla="*/ 503732 h 552765"/>
              <a:gd name="connsiteX18" fmla="*/ 217087 w 1176513"/>
              <a:gd name="connsiteY18" fmla="*/ 210184 h 552765"/>
              <a:gd name="connsiteX19" fmla="*/ 217087 w 1176513"/>
              <a:gd name="connsiteY19" fmla="*/ 210184 h 552765"/>
              <a:gd name="connsiteX20" fmla="*/ 217087 w 1176513"/>
              <a:gd name="connsiteY20" fmla="*/ 210186 h 552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176513" h="552765">
                <a:moveTo>
                  <a:pt x="217087" y="210186"/>
                </a:moveTo>
                <a:cubicBezTo>
                  <a:pt x="217087" y="172345"/>
                  <a:pt x="247764" y="141668"/>
                  <a:pt x="285605" y="141668"/>
                </a:cubicBezTo>
                <a:lnTo>
                  <a:pt x="376991" y="141668"/>
                </a:lnTo>
                <a:lnTo>
                  <a:pt x="197620" y="0"/>
                </a:lnTo>
                <a:lnTo>
                  <a:pt x="616848" y="141668"/>
                </a:lnTo>
                <a:lnTo>
                  <a:pt x="1107995" y="141668"/>
                </a:lnTo>
                <a:cubicBezTo>
                  <a:pt x="1145836" y="141668"/>
                  <a:pt x="1176513" y="172345"/>
                  <a:pt x="1176513" y="210186"/>
                </a:cubicBezTo>
                <a:lnTo>
                  <a:pt x="1176513" y="210184"/>
                </a:lnTo>
                <a:lnTo>
                  <a:pt x="1176513" y="210184"/>
                </a:lnTo>
                <a:lnTo>
                  <a:pt x="1176513" y="312958"/>
                </a:lnTo>
                <a:lnTo>
                  <a:pt x="1176513" y="484247"/>
                </a:lnTo>
                <a:cubicBezTo>
                  <a:pt x="1176513" y="522088"/>
                  <a:pt x="1145836" y="552765"/>
                  <a:pt x="1107995" y="552765"/>
                </a:cubicBezTo>
                <a:lnTo>
                  <a:pt x="616848" y="552765"/>
                </a:lnTo>
                <a:lnTo>
                  <a:pt x="376991" y="552765"/>
                </a:lnTo>
                <a:lnTo>
                  <a:pt x="376991" y="552765"/>
                </a:lnTo>
                <a:lnTo>
                  <a:pt x="285605" y="552765"/>
                </a:lnTo>
                <a:cubicBezTo>
                  <a:pt x="247764" y="552765"/>
                  <a:pt x="217087" y="522088"/>
                  <a:pt x="217087" y="484247"/>
                </a:cubicBezTo>
                <a:lnTo>
                  <a:pt x="0" y="503732"/>
                </a:lnTo>
                <a:lnTo>
                  <a:pt x="217087" y="210184"/>
                </a:lnTo>
                <a:lnTo>
                  <a:pt x="217087" y="210184"/>
                </a:lnTo>
                <a:lnTo>
                  <a:pt x="217087" y="21018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br>
              <a:rPr lang="en-US" altLang="zh-TW" sz="1200" dirty="0">
                <a:latin typeface="+mj-ea"/>
                <a:ea typeface="+mj-ea"/>
              </a:rPr>
            </a:br>
            <a:r>
              <a:rPr lang="en-US" altLang="zh-TW" sz="1200" dirty="0">
                <a:latin typeface="+mj-ea"/>
                <a:ea typeface="+mj-ea"/>
              </a:rPr>
              <a:t>   </a:t>
            </a:r>
            <a:r>
              <a:rPr lang="zh-TW" altLang="en-US" sz="1200" dirty="0">
                <a:latin typeface="+mj-ea"/>
                <a:ea typeface="+mj-ea"/>
              </a:rPr>
              <a:t>選取結果</a:t>
            </a:r>
          </a:p>
        </p:txBody>
      </p:sp>
    </p:spTree>
    <p:extLst>
      <p:ext uri="{BB962C8B-B14F-4D97-AF65-F5344CB8AC3E}">
        <p14:creationId xmlns:p14="http://schemas.microsoft.com/office/powerpoint/2010/main" val="971506513"/>
      </p:ext>
    </p:extLst>
  </p:cSld>
  <p:clrMapOvr>
    <a:masterClrMapping/>
  </p:clrMapOvr>
  <p:transition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  <a:br>
              <a:rPr lang="en-US" altLang="zh-TW" dirty="0"/>
            </a:br>
            <a:r>
              <a:rPr lang="zh-TW" altLang="en-US" dirty="0"/>
              <a:t>                               填報說明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32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37" y="902212"/>
            <a:ext cx="4401424" cy="409841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 rotWithShape="1">
          <a:blip r:embed="rId3"/>
          <a:srcRect l="12709" t="17581" r="9281" b="-695"/>
          <a:stretch/>
        </p:blipFill>
        <p:spPr>
          <a:xfrm>
            <a:off x="4551905" y="2951418"/>
            <a:ext cx="326933" cy="340412"/>
          </a:xfrm>
          <a:prstGeom prst="rect">
            <a:avLst/>
          </a:prstGeom>
        </p:spPr>
      </p:pic>
      <p:sp>
        <p:nvSpPr>
          <p:cNvPr id="8" name="圓角矩形圖說文字 7"/>
          <p:cNvSpPr/>
          <p:nvPr/>
        </p:nvSpPr>
        <p:spPr>
          <a:xfrm>
            <a:off x="5172052" y="3262891"/>
            <a:ext cx="1406059" cy="502112"/>
          </a:xfrm>
          <a:prstGeom prst="wedgeRoundRectCallout">
            <a:avLst>
              <a:gd name="adj1" fmla="val -60745"/>
              <a:gd name="adj2" fmla="val -5329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點選出現各欄位填報說明</a:t>
            </a:r>
          </a:p>
        </p:txBody>
      </p:sp>
      <p:sp>
        <p:nvSpPr>
          <p:cNvPr id="9" name="矩形 8"/>
          <p:cNvSpPr/>
          <p:nvPr/>
        </p:nvSpPr>
        <p:spPr>
          <a:xfrm>
            <a:off x="4446790" y="2903078"/>
            <a:ext cx="461271" cy="38875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1942504"/>
      </p:ext>
    </p:extLst>
  </p:cSld>
  <p:clrMapOvr>
    <a:masterClrMapping/>
  </p:clrMapOvr>
  <p:transition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  <a:br>
              <a:rPr lang="en-US" altLang="zh-TW" dirty="0"/>
            </a:br>
            <a:r>
              <a:rPr lang="en-US" altLang="zh-TW" dirty="0"/>
              <a:t>		</a:t>
            </a:r>
            <a:r>
              <a:rPr lang="zh-TW" altLang="en-US" dirty="0"/>
              <a:t>          複製表單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33</a:t>
            </a:fld>
            <a:endParaRPr lang="zh-TW" altLang="en-US" dirty="0"/>
          </a:p>
        </p:txBody>
      </p:sp>
      <p:pic>
        <p:nvPicPr>
          <p:cNvPr id="13" name="圖片 12"/>
          <p:cNvPicPr/>
          <p:nvPr/>
        </p:nvPicPr>
        <p:blipFill>
          <a:blip r:embed="rId2"/>
          <a:stretch>
            <a:fillRect/>
          </a:stretch>
        </p:blipFill>
        <p:spPr>
          <a:xfrm>
            <a:off x="520141" y="2867849"/>
            <a:ext cx="5274310" cy="2187575"/>
          </a:xfrm>
          <a:prstGeom prst="rect">
            <a:avLst/>
          </a:prstGeom>
        </p:spPr>
      </p:pic>
      <p:pic>
        <p:nvPicPr>
          <p:cNvPr id="15" name="圖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058" y="1018904"/>
            <a:ext cx="6536837" cy="183421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0147" y="2097846"/>
            <a:ext cx="303597" cy="206217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5838031" y="2061764"/>
            <a:ext cx="471289" cy="293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圓角矩形圖說文字 17"/>
          <p:cNvSpPr/>
          <p:nvPr/>
        </p:nvSpPr>
        <p:spPr>
          <a:xfrm>
            <a:off x="4869160" y="1798984"/>
            <a:ext cx="645174" cy="504056"/>
          </a:xfrm>
          <a:prstGeom prst="wedgeRoundRectCallout">
            <a:avLst>
              <a:gd name="adj1" fmla="val 91710"/>
              <a:gd name="adj2" fmla="val 3035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點選</a:t>
            </a:r>
          </a:p>
        </p:txBody>
      </p:sp>
      <p:sp>
        <p:nvSpPr>
          <p:cNvPr id="19" name="弧形向右箭號 18"/>
          <p:cNvSpPr/>
          <p:nvPr/>
        </p:nvSpPr>
        <p:spPr>
          <a:xfrm rot="12413538" flipV="1">
            <a:off x="6031703" y="3191758"/>
            <a:ext cx="384084" cy="504056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40768" y="3755423"/>
            <a:ext cx="471289" cy="2939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1" name="矩形 20"/>
          <p:cNvSpPr/>
          <p:nvPr/>
        </p:nvSpPr>
        <p:spPr>
          <a:xfrm>
            <a:off x="980728" y="4258441"/>
            <a:ext cx="1728192" cy="39928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5" name="圓角矩形圖說文字 24"/>
          <p:cNvSpPr/>
          <p:nvPr/>
        </p:nvSpPr>
        <p:spPr>
          <a:xfrm>
            <a:off x="2063746" y="3310961"/>
            <a:ext cx="1509270" cy="504056"/>
          </a:xfrm>
          <a:prstGeom prst="wedgeRoundRectCallout">
            <a:avLst>
              <a:gd name="adj1" fmla="val -63459"/>
              <a:gd name="adj2" fmla="val 12419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點選欲複製之年度及版別</a:t>
            </a:r>
          </a:p>
        </p:txBody>
      </p:sp>
    </p:spTree>
    <p:extLst>
      <p:ext uri="{BB962C8B-B14F-4D97-AF65-F5344CB8AC3E}">
        <p14:creationId xmlns:p14="http://schemas.microsoft.com/office/powerpoint/2010/main" val="3825464880"/>
      </p:ext>
    </p:extLst>
  </p:cSld>
  <p:clrMapOvr>
    <a:masterClrMapping/>
  </p:clrMapOvr>
  <p:transition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  <a:br>
              <a:rPr lang="en-US" altLang="zh-TW" dirty="0"/>
            </a:br>
            <a:r>
              <a:rPr lang="en-US" altLang="zh-TW" dirty="0"/>
              <a:t>			</a:t>
            </a:r>
            <a:r>
              <a:rPr lang="zh-TW" altLang="en-US" dirty="0"/>
              <a:t>表單防護機制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34</a:t>
            </a:fld>
            <a:endParaRPr lang="zh-TW" altLang="en-US" dirty="0"/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637" y="902212"/>
            <a:ext cx="4401424" cy="409841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2458433" y="1264851"/>
            <a:ext cx="505627" cy="1350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圓角矩形圖說文字 9"/>
          <p:cNvSpPr/>
          <p:nvPr/>
        </p:nvSpPr>
        <p:spPr>
          <a:xfrm>
            <a:off x="652469" y="952271"/>
            <a:ext cx="1504396" cy="504056"/>
          </a:xfrm>
          <a:prstGeom prst="wedgeRoundRectCallout">
            <a:avLst>
              <a:gd name="adj1" fmla="val 67108"/>
              <a:gd name="adj2" fmla="val -342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送出填寫</a:t>
            </a:r>
          </a:p>
        </p:txBody>
      </p:sp>
      <p:sp>
        <p:nvSpPr>
          <p:cNvPr id="11" name="向右箭號 10"/>
          <p:cNvSpPr/>
          <p:nvPr/>
        </p:nvSpPr>
        <p:spPr>
          <a:xfrm>
            <a:off x="3221260" y="1456327"/>
            <a:ext cx="360040" cy="35800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t="2336" b="5448"/>
          <a:stretch/>
        </p:blipFill>
        <p:spPr>
          <a:xfrm>
            <a:off x="3713295" y="1264851"/>
            <a:ext cx="2992667" cy="70999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圖片 13"/>
          <p:cNvPicPr>
            <a:picLocks noChangeAspect="1"/>
          </p:cNvPicPr>
          <p:nvPr/>
        </p:nvPicPr>
        <p:blipFill rotWithShape="1">
          <a:blip r:embed="rId4"/>
          <a:srcRect l="1775"/>
          <a:stretch/>
        </p:blipFill>
        <p:spPr>
          <a:xfrm>
            <a:off x="3733800" y="2455895"/>
            <a:ext cx="2988420" cy="61388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向右箭號 11"/>
          <p:cNvSpPr/>
          <p:nvPr/>
        </p:nvSpPr>
        <p:spPr>
          <a:xfrm rot="5400000">
            <a:off x="5130981" y="2077620"/>
            <a:ext cx="360040" cy="358003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2458433" y="4710349"/>
            <a:ext cx="505627" cy="1350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57631860"/>
      </p:ext>
    </p:extLst>
  </p:cSld>
  <p:clrMapOvr>
    <a:masterClrMapping/>
  </p:clrMapOvr>
  <p:transition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單位填報</a:t>
            </a:r>
            <a:br>
              <a:rPr lang="en-US" altLang="zh-TW" dirty="0"/>
            </a:br>
            <a:r>
              <a:rPr lang="en-US" altLang="zh-TW" dirty="0"/>
              <a:t>			</a:t>
            </a:r>
            <a:r>
              <a:rPr lang="zh-TW" altLang="en-US" dirty="0"/>
              <a:t>表單狀態及功能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35</a:t>
            </a:fld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46" y="4032264"/>
            <a:ext cx="6354706" cy="38938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46" y="1446990"/>
            <a:ext cx="6354706" cy="37961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圖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646" y="2780857"/>
            <a:ext cx="6354706" cy="52308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3836876" y="1466934"/>
            <a:ext cx="387073" cy="3861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3836876" y="2926061"/>
            <a:ext cx="387073" cy="3861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5589240" y="1596117"/>
            <a:ext cx="288032" cy="2607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6019149" y="3056215"/>
            <a:ext cx="432048" cy="2607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圓角矩形圖說文字 11"/>
          <p:cNvSpPr/>
          <p:nvPr/>
        </p:nvSpPr>
        <p:spPr>
          <a:xfrm>
            <a:off x="4230933" y="3467499"/>
            <a:ext cx="1760551" cy="411097"/>
          </a:xfrm>
          <a:prstGeom prst="wedgeRoundRectCallout">
            <a:avLst>
              <a:gd name="adj1" fmla="val 54596"/>
              <a:gd name="adj2" fmla="val -9351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已送審，不可進行修改</a:t>
            </a:r>
          </a:p>
        </p:txBody>
      </p:sp>
      <p:sp>
        <p:nvSpPr>
          <p:cNvPr id="13" name="圓角矩形圖說文字 12"/>
          <p:cNvSpPr/>
          <p:nvPr/>
        </p:nvSpPr>
        <p:spPr>
          <a:xfrm>
            <a:off x="4327498" y="2071731"/>
            <a:ext cx="1760551" cy="411097"/>
          </a:xfrm>
          <a:prstGeom prst="wedgeRoundRectCallout">
            <a:avLst>
              <a:gd name="adj1" fmla="val 43546"/>
              <a:gd name="adj2" fmla="val 11944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依目前項目匯出報表</a:t>
            </a:r>
          </a:p>
        </p:txBody>
      </p:sp>
      <p:sp>
        <p:nvSpPr>
          <p:cNvPr id="14" name="矩形 13"/>
          <p:cNvSpPr/>
          <p:nvPr/>
        </p:nvSpPr>
        <p:spPr>
          <a:xfrm>
            <a:off x="6019149" y="2754403"/>
            <a:ext cx="284860" cy="22012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3843860" y="4040511"/>
            <a:ext cx="387073" cy="38612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4009928" y="961329"/>
            <a:ext cx="1631911" cy="411097"/>
          </a:xfrm>
          <a:prstGeom prst="wedgeRoundRectCallout">
            <a:avLst>
              <a:gd name="adj1" fmla="val 48518"/>
              <a:gd name="adj2" fmla="val 11708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暫存，可進行修改</a:t>
            </a:r>
          </a:p>
        </p:txBody>
      </p:sp>
      <p:sp>
        <p:nvSpPr>
          <p:cNvPr id="20" name="矩形 19"/>
          <p:cNvSpPr/>
          <p:nvPr/>
        </p:nvSpPr>
        <p:spPr>
          <a:xfrm>
            <a:off x="5589240" y="4163377"/>
            <a:ext cx="288032" cy="26076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9" name="圓角矩形圖說文字 18"/>
          <p:cNvSpPr/>
          <p:nvPr/>
        </p:nvSpPr>
        <p:spPr>
          <a:xfrm>
            <a:off x="3872404" y="4606917"/>
            <a:ext cx="1760551" cy="411097"/>
          </a:xfrm>
          <a:prstGeom prst="wedgeRoundRectCallout">
            <a:avLst>
              <a:gd name="adj1" fmla="val 54596"/>
              <a:gd name="adj2" fmla="val -9351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修改，重新送審</a:t>
            </a:r>
          </a:p>
        </p:txBody>
      </p:sp>
    </p:spTree>
    <p:extLst>
      <p:ext uri="{BB962C8B-B14F-4D97-AF65-F5344CB8AC3E}">
        <p14:creationId xmlns:p14="http://schemas.microsoft.com/office/powerpoint/2010/main" val="2103318310"/>
      </p:ext>
    </p:extLst>
  </p:cSld>
  <p:clrMapOvr>
    <a:masterClrMapping/>
  </p:clrMapOvr>
  <p:transition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單位預算主計人員審核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基金預算</a:t>
            </a:r>
            <a:r>
              <a:rPr lang="en-US" altLang="zh-TW" dirty="0"/>
              <a:t>(</a:t>
            </a:r>
            <a:r>
              <a:rPr lang="zh-TW" altLang="en-US" dirty="0"/>
              <a:t>營業、非營業基金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36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74951249"/>
      </p:ext>
    </p:extLst>
  </p:cSld>
  <p:clrMapOvr>
    <a:masterClrMapping/>
  </p:clrMapOvr>
  <p:transition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基金預算</a:t>
            </a:r>
            <a:r>
              <a:rPr lang="en-US" altLang="zh-TW" dirty="0"/>
              <a:t>-</a:t>
            </a:r>
            <a:r>
              <a:rPr lang="zh-TW" altLang="en-US" dirty="0"/>
              <a:t>單位預算主計人員審核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37</a:t>
            </a:fld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78" y="1009959"/>
            <a:ext cx="2438095" cy="109523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503538" y="1211034"/>
            <a:ext cx="1917349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41" y="2265363"/>
            <a:ext cx="6408712" cy="14828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041" y="4107192"/>
            <a:ext cx="6450319" cy="42508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圓角矩形圖說文字 8"/>
          <p:cNvSpPr/>
          <p:nvPr/>
        </p:nvSpPr>
        <p:spPr>
          <a:xfrm>
            <a:off x="1412776" y="3049458"/>
            <a:ext cx="2310026" cy="376378"/>
          </a:xfrm>
          <a:prstGeom prst="wedgeRoundRectCallout">
            <a:avLst>
              <a:gd name="adj1" fmla="val -51111"/>
              <a:gd name="adj2" fmla="val 9206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請編列編號以進行審核</a:t>
            </a:r>
          </a:p>
        </p:txBody>
      </p:sp>
      <p:sp>
        <p:nvSpPr>
          <p:cNvPr id="10" name="矩形 9"/>
          <p:cNvSpPr/>
          <p:nvPr/>
        </p:nvSpPr>
        <p:spPr>
          <a:xfrm>
            <a:off x="1140185" y="3494892"/>
            <a:ext cx="272591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1173075" y="4306580"/>
            <a:ext cx="272591" cy="21254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5661247" y="4306580"/>
            <a:ext cx="966505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矩形 12"/>
          <p:cNvSpPr/>
          <p:nvPr/>
        </p:nvSpPr>
        <p:spPr>
          <a:xfrm>
            <a:off x="5639716" y="3521918"/>
            <a:ext cx="957635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圓角矩形圖說文字 13"/>
          <p:cNvSpPr/>
          <p:nvPr/>
        </p:nvSpPr>
        <p:spPr>
          <a:xfrm>
            <a:off x="3291944" y="4631153"/>
            <a:ext cx="2310026" cy="396044"/>
          </a:xfrm>
          <a:prstGeom prst="wedgeRoundRectCallout">
            <a:avLst>
              <a:gd name="adj1" fmla="val 75414"/>
              <a:gd name="adj2" fmla="val -7165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有編號即可進行審核</a:t>
            </a:r>
          </a:p>
        </p:txBody>
      </p:sp>
      <p:sp>
        <p:nvSpPr>
          <p:cNvPr id="17" name="圓角矩形圖說文字 16"/>
          <p:cNvSpPr/>
          <p:nvPr/>
        </p:nvSpPr>
        <p:spPr>
          <a:xfrm>
            <a:off x="3573016" y="1162904"/>
            <a:ext cx="2714954" cy="1453007"/>
          </a:xfrm>
          <a:prstGeom prst="wedgeRoundRectCallout">
            <a:avLst>
              <a:gd name="adj1" fmla="val 33531"/>
              <a:gd name="adj2" fmla="val 875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基金年度預算及預期成果，可於所有單位填報項目完成後，預送主管機關審核前再針對送審項填寫相關資訊，以確定送審資訊正確性。</a:t>
            </a:r>
          </a:p>
        </p:txBody>
      </p:sp>
      <p:sp>
        <p:nvSpPr>
          <p:cNvPr id="18" name="爆炸 1 17"/>
          <p:cNvSpPr/>
          <p:nvPr/>
        </p:nvSpPr>
        <p:spPr>
          <a:xfrm>
            <a:off x="1926700" y="3448595"/>
            <a:ext cx="1430292" cy="821575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注意</a:t>
            </a:r>
            <a:r>
              <a:rPr lang="en-US" altLang="zh-TW" sz="1200" b="1" dirty="0">
                <a:solidFill>
                  <a:schemeClr val="bg1"/>
                </a:solidFill>
                <a:latin typeface="+mj-ea"/>
                <a:ea typeface="+mj-ea"/>
              </a:rPr>
              <a:t>:</a:t>
            </a:r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需編號</a:t>
            </a:r>
          </a:p>
        </p:txBody>
      </p:sp>
    </p:spTree>
    <p:extLst>
      <p:ext uri="{BB962C8B-B14F-4D97-AF65-F5344CB8AC3E}">
        <p14:creationId xmlns:p14="http://schemas.microsoft.com/office/powerpoint/2010/main" val="720712425"/>
      </p:ext>
    </p:extLst>
  </p:cSld>
  <p:clrMapOvr>
    <a:masterClrMapping/>
  </p:clrMapOvr>
  <p:transition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單位預算主計人員審核</a:t>
            </a:r>
            <a:br>
              <a:rPr lang="en-US" altLang="zh-TW" dirty="0"/>
            </a:br>
            <a:r>
              <a:rPr lang="en-US" altLang="zh-TW" dirty="0"/>
              <a:t>			</a:t>
            </a:r>
            <a:r>
              <a:rPr lang="zh-TW" altLang="en-US" dirty="0"/>
              <a:t>項目審核</a:t>
            </a:r>
            <a:r>
              <a:rPr lang="en-US" altLang="zh-TW" dirty="0"/>
              <a:t>(1/2)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38</a:t>
            </a:fld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514" y="944724"/>
            <a:ext cx="3857385" cy="175367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矩形 8"/>
          <p:cNvSpPr/>
          <p:nvPr/>
        </p:nvSpPr>
        <p:spPr>
          <a:xfrm>
            <a:off x="692696" y="2333139"/>
            <a:ext cx="504056" cy="1483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1680220" y="1245375"/>
            <a:ext cx="252786" cy="16560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3" name="直線單箭頭接點 12"/>
          <p:cNvCxnSpPr/>
          <p:nvPr/>
        </p:nvCxnSpPr>
        <p:spPr>
          <a:xfrm>
            <a:off x="1933006" y="1410983"/>
            <a:ext cx="1593145" cy="368679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圖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6340" y="1501083"/>
            <a:ext cx="3138534" cy="182799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圓角矩形圖說文字 10"/>
          <p:cNvSpPr/>
          <p:nvPr/>
        </p:nvSpPr>
        <p:spPr>
          <a:xfrm>
            <a:off x="4092604" y="3441494"/>
            <a:ext cx="2662270" cy="596298"/>
          </a:xfrm>
          <a:prstGeom prst="wedgeRoundRectCallout">
            <a:avLst>
              <a:gd name="adj1" fmla="val -30687"/>
              <a:gd name="adj2" fmla="val -8487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修改填報，協助修改填報內容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latin typeface="+mj-ea"/>
                <a:ea typeface="+mj-ea"/>
              </a:rPr>
              <a:t>與單位預算填報相同</a:t>
            </a: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365" y="3160057"/>
            <a:ext cx="3365525" cy="156980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圓角矩形圖說文字 7"/>
          <p:cNvSpPr/>
          <p:nvPr/>
        </p:nvSpPr>
        <p:spPr>
          <a:xfrm>
            <a:off x="2303028" y="4531841"/>
            <a:ext cx="2446246" cy="396044"/>
          </a:xfrm>
          <a:prstGeom prst="wedgeRoundRectCallout">
            <a:avLst>
              <a:gd name="adj1" fmla="val -30687"/>
              <a:gd name="adj2" fmla="val -8487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針對該項目，給予審查意見</a:t>
            </a:r>
          </a:p>
        </p:txBody>
      </p:sp>
      <p:cxnSp>
        <p:nvCxnSpPr>
          <p:cNvPr id="14" name="直線單箭頭接點 13"/>
          <p:cNvCxnSpPr/>
          <p:nvPr/>
        </p:nvCxnSpPr>
        <p:spPr>
          <a:xfrm>
            <a:off x="944724" y="2543185"/>
            <a:ext cx="570114" cy="834938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9878641"/>
      </p:ext>
    </p:extLst>
  </p:cSld>
  <p:clrMapOvr>
    <a:masterClrMapping/>
  </p:clrMapOvr>
  <p:transition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單位預算主計人員審核</a:t>
            </a:r>
            <a:br>
              <a:rPr lang="en-US" altLang="zh-TW" dirty="0"/>
            </a:br>
            <a:r>
              <a:rPr lang="en-US" altLang="zh-TW" dirty="0"/>
              <a:t>			</a:t>
            </a:r>
            <a:r>
              <a:rPr lang="zh-TW" altLang="en-US" dirty="0"/>
              <a:t>項目審核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39</a:t>
            </a:fld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789" y="996571"/>
            <a:ext cx="5652488" cy="326339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418729" y="1576762"/>
            <a:ext cx="4804006" cy="64807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圓角矩形圖說文字 5"/>
          <p:cNvSpPr/>
          <p:nvPr/>
        </p:nvSpPr>
        <p:spPr>
          <a:xfrm>
            <a:off x="2708920" y="1131590"/>
            <a:ext cx="2758402" cy="396044"/>
          </a:xfrm>
          <a:prstGeom prst="wedgeRoundRectCallout">
            <a:avLst>
              <a:gd name="adj1" fmla="val -51111"/>
              <a:gd name="adj2" fmla="val 11653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審查意見列表，不影響總結審核</a:t>
            </a:r>
          </a:p>
        </p:txBody>
      </p:sp>
      <p:sp>
        <p:nvSpPr>
          <p:cNvPr id="8" name="矩形 7"/>
          <p:cNvSpPr/>
          <p:nvPr/>
        </p:nvSpPr>
        <p:spPr>
          <a:xfrm>
            <a:off x="5279552" y="1900798"/>
            <a:ext cx="452265" cy="32403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3843534" y="2423492"/>
            <a:ext cx="2758402" cy="396044"/>
          </a:xfrm>
          <a:prstGeom prst="wedgeRoundRectCallout">
            <a:avLst>
              <a:gd name="adj1" fmla="val 8135"/>
              <a:gd name="adj2" fmla="val -109434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只有自己能進行修改刪除</a:t>
            </a:r>
          </a:p>
        </p:txBody>
      </p:sp>
      <p:sp>
        <p:nvSpPr>
          <p:cNvPr id="10" name="矩形 9"/>
          <p:cNvSpPr/>
          <p:nvPr/>
        </p:nvSpPr>
        <p:spPr>
          <a:xfrm>
            <a:off x="452628" y="3052399"/>
            <a:ext cx="960148" cy="17758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圖說文字 10"/>
          <p:cNvSpPr/>
          <p:nvPr/>
        </p:nvSpPr>
        <p:spPr>
          <a:xfrm>
            <a:off x="932702" y="3310652"/>
            <a:ext cx="4032448" cy="589499"/>
          </a:xfrm>
          <a:prstGeom prst="wedgeRoundRectCallout">
            <a:avLst>
              <a:gd name="adj1" fmla="val -37654"/>
              <a:gd name="adj2" fmla="val -707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待審、核可皆可再進行調整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latin typeface="+mj-ea"/>
                <a:ea typeface="+mj-ea"/>
              </a:rPr>
              <a:t>退回修正，將回到單位填報、將無法進行調整</a:t>
            </a:r>
          </a:p>
        </p:txBody>
      </p:sp>
      <p:sp>
        <p:nvSpPr>
          <p:cNvPr id="14" name="矩形 13"/>
          <p:cNvSpPr/>
          <p:nvPr/>
        </p:nvSpPr>
        <p:spPr>
          <a:xfrm>
            <a:off x="3125293" y="3980822"/>
            <a:ext cx="243421" cy="22457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圓角矩形圖說文字 12"/>
          <p:cNvSpPr/>
          <p:nvPr/>
        </p:nvSpPr>
        <p:spPr>
          <a:xfrm>
            <a:off x="445371" y="4340639"/>
            <a:ext cx="3036358" cy="589499"/>
          </a:xfrm>
          <a:prstGeom prst="wedgeRoundRectCallout">
            <a:avLst>
              <a:gd name="adj1" fmla="val 39235"/>
              <a:gd name="adj2" fmla="val -740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待審可再進行調整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latin typeface="+mj-ea"/>
                <a:ea typeface="+mj-ea"/>
              </a:rPr>
              <a:t>核可、退回修正，將無法進行調整</a:t>
            </a: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 rotWithShape="1">
          <a:blip r:embed="rId3"/>
          <a:srcRect t="23747"/>
          <a:stretch/>
        </p:blipFill>
        <p:spPr>
          <a:xfrm>
            <a:off x="3543658" y="4195992"/>
            <a:ext cx="3290223" cy="80463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1356648"/>
      </p:ext>
    </p:extLst>
  </p:cSld>
  <p:clrMapOvr>
    <a:masterClrMapping/>
  </p:clrMapOvr>
  <p:transition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單位預算主計人員審核</a:t>
            </a:r>
            <a:br>
              <a:rPr lang="en-US" altLang="zh-TW" dirty="0"/>
            </a:br>
            <a:r>
              <a:rPr lang="en-US" altLang="zh-TW" dirty="0"/>
              <a:t>			</a:t>
            </a:r>
            <a:r>
              <a:rPr lang="zh-TW" altLang="en-US" dirty="0"/>
              <a:t>審核狀態及功能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40</a:t>
            </a:fld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49" y="2616927"/>
            <a:ext cx="6437977" cy="39448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圖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2646" y="1523143"/>
            <a:ext cx="6437977" cy="42170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圖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156" y="3348485"/>
            <a:ext cx="6463196" cy="3789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4005064" y="1499196"/>
            <a:ext cx="864096" cy="4655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圓角矩形圖說文字 8"/>
          <p:cNvSpPr/>
          <p:nvPr/>
        </p:nvSpPr>
        <p:spPr>
          <a:xfrm>
            <a:off x="3642790" y="2023973"/>
            <a:ext cx="2761335" cy="660873"/>
          </a:xfrm>
          <a:custGeom>
            <a:avLst/>
            <a:gdLst>
              <a:gd name="connsiteX0" fmla="*/ 0 w 2761335"/>
              <a:gd name="connsiteY0" fmla="*/ 66009 h 396044"/>
              <a:gd name="connsiteX1" fmla="*/ 66009 w 2761335"/>
              <a:gd name="connsiteY1" fmla="*/ 0 h 396044"/>
              <a:gd name="connsiteX2" fmla="*/ 1610779 w 2761335"/>
              <a:gd name="connsiteY2" fmla="*/ 0 h 396044"/>
              <a:gd name="connsiteX3" fmla="*/ 2277383 w 2761335"/>
              <a:gd name="connsiteY3" fmla="*/ -99197 h 396044"/>
              <a:gd name="connsiteX4" fmla="*/ 2301113 w 2761335"/>
              <a:gd name="connsiteY4" fmla="*/ 0 h 396044"/>
              <a:gd name="connsiteX5" fmla="*/ 2695326 w 2761335"/>
              <a:gd name="connsiteY5" fmla="*/ 0 h 396044"/>
              <a:gd name="connsiteX6" fmla="*/ 2761335 w 2761335"/>
              <a:gd name="connsiteY6" fmla="*/ 66009 h 396044"/>
              <a:gd name="connsiteX7" fmla="*/ 2761335 w 2761335"/>
              <a:gd name="connsiteY7" fmla="*/ 66007 h 396044"/>
              <a:gd name="connsiteX8" fmla="*/ 2761335 w 2761335"/>
              <a:gd name="connsiteY8" fmla="*/ 66007 h 396044"/>
              <a:gd name="connsiteX9" fmla="*/ 2761335 w 2761335"/>
              <a:gd name="connsiteY9" fmla="*/ 165018 h 396044"/>
              <a:gd name="connsiteX10" fmla="*/ 2761335 w 2761335"/>
              <a:gd name="connsiteY10" fmla="*/ 330035 h 396044"/>
              <a:gd name="connsiteX11" fmla="*/ 2695326 w 2761335"/>
              <a:gd name="connsiteY11" fmla="*/ 396044 h 396044"/>
              <a:gd name="connsiteX12" fmla="*/ 2301113 w 2761335"/>
              <a:gd name="connsiteY12" fmla="*/ 396044 h 396044"/>
              <a:gd name="connsiteX13" fmla="*/ 1610779 w 2761335"/>
              <a:gd name="connsiteY13" fmla="*/ 396044 h 396044"/>
              <a:gd name="connsiteX14" fmla="*/ 1610779 w 2761335"/>
              <a:gd name="connsiteY14" fmla="*/ 396044 h 396044"/>
              <a:gd name="connsiteX15" fmla="*/ 66009 w 2761335"/>
              <a:gd name="connsiteY15" fmla="*/ 396044 h 396044"/>
              <a:gd name="connsiteX16" fmla="*/ 0 w 2761335"/>
              <a:gd name="connsiteY16" fmla="*/ 330035 h 396044"/>
              <a:gd name="connsiteX17" fmla="*/ 0 w 2761335"/>
              <a:gd name="connsiteY17" fmla="*/ 165018 h 396044"/>
              <a:gd name="connsiteX18" fmla="*/ 0 w 2761335"/>
              <a:gd name="connsiteY18" fmla="*/ 66007 h 396044"/>
              <a:gd name="connsiteX19" fmla="*/ 0 w 2761335"/>
              <a:gd name="connsiteY19" fmla="*/ 66007 h 396044"/>
              <a:gd name="connsiteX20" fmla="*/ 0 w 2761335"/>
              <a:gd name="connsiteY20" fmla="*/ 66009 h 396044"/>
              <a:gd name="connsiteX0" fmla="*/ 0 w 2761335"/>
              <a:gd name="connsiteY0" fmla="*/ 165206 h 560092"/>
              <a:gd name="connsiteX1" fmla="*/ 66009 w 2761335"/>
              <a:gd name="connsiteY1" fmla="*/ 99197 h 560092"/>
              <a:gd name="connsiteX2" fmla="*/ 1610779 w 2761335"/>
              <a:gd name="connsiteY2" fmla="*/ 99197 h 560092"/>
              <a:gd name="connsiteX3" fmla="*/ 2277383 w 2761335"/>
              <a:gd name="connsiteY3" fmla="*/ 0 h 560092"/>
              <a:gd name="connsiteX4" fmla="*/ 2301113 w 2761335"/>
              <a:gd name="connsiteY4" fmla="*/ 99197 h 560092"/>
              <a:gd name="connsiteX5" fmla="*/ 2695326 w 2761335"/>
              <a:gd name="connsiteY5" fmla="*/ 99197 h 560092"/>
              <a:gd name="connsiteX6" fmla="*/ 2761335 w 2761335"/>
              <a:gd name="connsiteY6" fmla="*/ 165206 h 560092"/>
              <a:gd name="connsiteX7" fmla="*/ 2761335 w 2761335"/>
              <a:gd name="connsiteY7" fmla="*/ 165204 h 560092"/>
              <a:gd name="connsiteX8" fmla="*/ 2761335 w 2761335"/>
              <a:gd name="connsiteY8" fmla="*/ 165204 h 560092"/>
              <a:gd name="connsiteX9" fmla="*/ 2761335 w 2761335"/>
              <a:gd name="connsiteY9" fmla="*/ 264215 h 560092"/>
              <a:gd name="connsiteX10" fmla="*/ 2761335 w 2761335"/>
              <a:gd name="connsiteY10" fmla="*/ 429232 h 560092"/>
              <a:gd name="connsiteX11" fmla="*/ 2695326 w 2761335"/>
              <a:gd name="connsiteY11" fmla="*/ 495241 h 560092"/>
              <a:gd name="connsiteX12" fmla="*/ 2301113 w 2761335"/>
              <a:gd name="connsiteY12" fmla="*/ 495241 h 560092"/>
              <a:gd name="connsiteX13" fmla="*/ 1610779 w 2761335"/>
              <a:gd name="connsiteY13" fmla="*/ 495241 h 560092"/>
              <a:gd name="connsiteX14" fmla="*/ 1610779 w 2761335"/>
              <a:gd name="connsiteY14" fmla="*/ 495241 h 560092"/>
              <a:gd name="connsiteX15" fmla="*/ 66009 w 2761335"/>
              <a:gd name="connsiteY15" fmla="*/ 495241 h 560092"/>
              <a:gd name="connsiteX16" fmla="*/ 0 w 2761335"/>
              <a:gd name="connsiteY16" fmla="*/ 429232 h 560092"/>
              <a:gd name="connsiteX17" fmla="*/ 0 w 2761335"/>
              <a:gd name="connsiteY17" fmla="*/ 264215 h 560092"/>
              <a:gd name="connsiteX18" fmla="*/ 0 w 2761335"/>
              <a:gd name="connsiteY18" fmla="*/ 165204 h 560092"/>
              <a:gd name="connsiteX19" fmla="*/ 0 w 2761335"/>
              <a:gd name="connsiteY19" fmla="*/ 165204 h 560092"/>
              <a:gd name="connsiteX20" fmla="*/ 0 w 2761335"/>
              <a:gd name="connsiteY20" fmla="*/ 165206 h 560092"/>
              <a:gd name="connsiteX0" fmla="*/ 0 w 2761335"/>
              <a:gd name="connsiteY0" fmla="*/ 165206 h 557662"/>
              <a:gd name="connsiteX1" fmla="*/ 66009 w 2761335"/>
              <a:gd name="connsiteY1" fmla="*/ 99197 h 557662"/>
              <a:gd name="connsiteX2" fmla="*/ 1610779 w 2761335"/>
              <a:gd name="connsiteY2" fmla="*/ 99197 h 557662"/>
              <a:gd name="connsiteX3" fmla="*/ 2277383 w 2761335"/>
              <a:gd name="connsiteY3" fmla="*/ 0 h 557662"/>
              <a:gd name="connsiteX4" fmla="*/ 2301113 w 2761335"/>
              <a:gd name="connsiteY4" fmla="*/ 99197 h 557662"/>
              <a:gd name="connsiteX5" fmla="*/ 2695326 w 2761335"/>
              <a:gd name="connsiteY5" fmla="*/ 99197 h 557662"/>
              <a:gd name="connsiteX6" fmla="*/ 2761335 w 2761335"/>
              <a:gd name="connsiteY6" fmla="*/ 165206 h 557662"/>
              <a:gd name="connsiteX7" fmla="*/ 2761335 w 2761335"/>
              <a:gd name="connsiteY7" fmla="*/ 165204 h 557662"/>
              <a:gd name="connsiteX8" fmla="*/ 2761335 w 2761335"/>
              <a:gd name="connsiteY8" fmla="*/ 165204 h 557662"/>
              <a:gd name="connsiteX9" fmla="*/ 2761335 w 2761335"/>
              <a:gd name="connsiteY9" fmla="*/ 264215 h 557662"/>
              <a:gd name="connsiteX10" fmla="*/ 2761335 w 2761335"/>
              <a:gd name="connsiteY10" fmla="*/ 429232 h 557662"/>
              <a:gd name="connsiteX11" fmla="*/ 2695326 w 2761335"/>
              <a:gd name="connsiteY11" fmla="*/ 495241 h 557662"/>
              <a:gd name="connsiteX12" fmla="*/ 1970372 w 2761335"/>
              <a:gd name="connsiteY12" fmla="*/ 485514 h 557662"/>
              <a:gd name="connsiteX13" fmla="*/ 1610779 w 2761335"/>
              <a:gd name="connsiteY13" fmla="*/ 495241 h 557662"/>
              <a:gd name="connsiteX14" fmla="*/ 1610779 w 2761335"/>
              <a:gd name="connsiteY14" fmla="*/ 495241 h 557662"/>
              <a:gd name="connsiteX15" fmla="*/ 66009 w 2761335"/>
              <a:gd name="connsiteY15" fmla="*/ 495241 h 557662"/>
              <a:gd name="connsiteX16" fmla="*/ 0 w 2761335"/>
              <a:gd name="connsiteY16" fmla="*/ 429232 h 557662"/>
              <a:gd name="connsiteX17" fmla="*/ 0 w 2761335"/>
              <a:gd name="connsiteY17" fmla="*/ 264215 h 557662"/>
              <a:gd name="connsiteX18" fmla="*/ 0 w 2761335"/>
              <a:gd name="connsiteY18" fmla="*/ 165204 h 557662"/>
              <a:gd name="connsiteX19" fmla="*/ 0 w 2761335"/>
              <a:gd name="connsiteY19" fmla="*/ 165204 h 557662"/>
              <a:gd name="connsiteX20" fmla="*/ 0 w 2761335"/>
              <a:gd name="connsiteY20" fmla="*/ 165206 h 557662"/>
              <a:gd name="connsiteX0" fmla="*/ 0 w 2761335"/>
              <a:gd name="connsiteY0" fmla="*/ 165206 h 660873"/>
              <a:gd name="connsiteX1" fmla="*/ 66009 w 2761335"/>
              <a:gd name="connsiteY1" fmla="*/ 99197 h 660873"/>
              <a:gd name="connsiteX2" fmla="*/ 1610779 w 2761335"/>
              <a:gd name="connsiteY2" fmla="*/ 99197 h 660873"/>
              <a:gd name="connsiteX3" fmla="*/ 2277383 w 2761335"/>
              <a:gd name="connsiteY3" fmla="*/ 0 h 660873"/>
              <a:gd name="connsiteX4" fmla="*/ 2301113 w 2761335"/>
              <a:gd name="connsiteY4" fmla="*/ 99197 h 660873"/>
              <a:gd name="connsiteX5" fmla="*/ 2695326 w 2761335"/>
              <a:gd name="connsiteY5" fmla="*/ 99197 h 660873"/>
              <a:gd name="connsiteX6" fmla="*/ 2761335 w 2761335"/>
              <a:gd name="connsiteY6" fmla="*/ 165206 h 660873"/>
              <a:gd name="connsiteX7" fmla="*/ 2761335 w 2761335"/>
              <a:gd name="connsiteY7" fmla="*/ 165204 h 660873"/>
              <a:gd name="connsiteX8" fmla="*/ 2761335 w 2761335"/>
              <a:gd name="connsiteY8" fmla="*/ 165204 h 660873"/>
              <a:gd name="connsiteX9" fmla="*/ 2761335 w 2761335"/>
              <a:gd name="connsiteY9" fmla="*/ 264215 h 660873"/>
              <a:gd name="connsiteX10" fmla="*/ 2761335 w 2761335"/>
              <a:gd name="connsiteY10" fmla="*/ 429232 h 660873"/>
              <a:gd name="connsiteX11" fmla="*/ 2695326 w 2761335"/>
              <a:gd name="connsiteY11" fmla="*/ 495241 h 660873"/>
              <a:gd name="connsiteX12" fmla="*/ 1970372 w 2761335"/>
              <a:gd name="connsiteY12" fmla="*/ 485514 h 660873"/>
              <a:gd name="connsiteX13" fmla="*/ 2028436 w 2761335"/>
              <a:gd name="connsiteY13" fmla="*/ 660861 h 660873"/>
              <a:gd name="connsiteX14" fmla="*/ 1610779 w 2761335"/>
              <a:gd name="connsiteY14" fmla="*/ 495241 h 660873"/>
              <a:gd name="connsiteX15" fmla="*/ 1610779 w 2761335"/>
              <a:gd name="connsiteY15" fmla="*/ 495241 h 660873"/>
              <a:gd name="connsiteX16" fmla="*/ 66009 w 2761335"/>
              <a:gd name="connsiteY16" fmla="*/ 495241 h 660873"/>
              <a:gd name="connsiteX17" fmla="*/ 0 w 2761335"/>
              <a:gd name="connsiteY17" fmla="*/ 429232 h 660873"/>
              <a:gd name="connsiteX18" fmla="*/ 0 w 2761335"/>
              <a:gd name="connsiteY18" fmla="*/ 264215 h 660873"/>
              <a:gd name="connsiteX19" fmla="*/ 0 w 2761335"/>
              <a:gd name="connsiteY19" fmla="*/ 165204 h 660873"/>
              <a:gd name="connsiteX20" fmla="*/ 0 w 2761335"/>
              <a:gd name="connsiteY20" fmla="*/ 165204 h 660873"/>
              <a:gd name="connsiteX21" fmla="*/ 0 w 2761335"/>
              <a:gd name="connsiteY21" fmla="*/ 165206 h 660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761335" h="660873">
                <a:moveTo>
                  <a:pt x="0" y="165206"/>
                </a:moveTo>
                <a:cubicBezTo>
                  <a:pt x="0" y="128750"/>
                  <a:pt x="29553" y="99197"/>
                  <a:pt x="66009" y="99197"/>
                </a:cubicBezTo>
                <a:lnTo>
                  <a:pt x="1610779" y="99197"/>
                </a:lnTo>
                <a:lnTo>
                  <a:pt x="2277383" y="0"/>
                </a:lnTo>
                <a:lnTo>
                  <a:pt x="2301113" y="99197"/>
                </a:lnTo>
                <a:lnTo>
                  <a:pt x="2695326" y="99197"/>
                </a:lnTo>
                <a:cubicBezTo>
                  <a:pt x="2731782" y="99197"/>
                  <a:pt x="2761335" y="128750"/>
                  <a:pt x="2761335" y="165206"/>
                </a:cubicBezTo>
                <a:lnTo>
                  <a:pt x="2761335" y="165204"/>
                </a:lnTo>
                <a:lnTo>
                  <a:pt x="2761335" y="165204"/>
                </a:lnTo>
                <a:lnTo>
                  <a:pt x="2761335" y="264215"/>
                </a:lnTo>
                <a:lnTo>
                  <a:pt x="2761335" y="429232"/>
                </a:lnTo>
                <a:cubicBezTo>
                  <a:pt x="2761335" y="465688"/>
                  <a:pt x="2731782" y="495241"/>
                  <a:pt x="2695326" y="495241"/>
                </a:cubicBezTo>
                <a:lnTo>
                  <a:pt x="1970372" y="485514"/>
                </a:lnTo>
                <a:cubicBezTo>
                  <a:pt x="1823556" y="495283"/>
                  <a:pt x="2088368" y="659240"/>
                  <a:pt x="2028436" y="660861"/>
                </a:cubicBezTo>
                <a:cubicBezTo>
                  <a:pt x="1968504" y="662482"/>
                  <a:pt x="1644720" y="505010"/>
                  <a:pt x="1610779" y="495241"/>
                </a:cubicBezTo>
                <a:lnTo>
                  <a:pt x="1610779" y="495241"/>
                </a:lnTo>
                <a:lnTo>
                  <a:pt x="66009" y="495241"/>
                </a:lnTo>
                <a:cubicBezTo>
                  <a:pt x="29553" y="495241"/>
                  <a:pt x="0" y="465688"/>
                  <a:pt x="0" y="429232"/>
                </a:cubicBezTo>
                <a:lnTo>
                  <a:pt x="0" y="264215"/>
                </a:lnTo>
                <a:lnTo>
                  <a:pt x="0" y="165204"/>
                </a:lnTo>
                <a:lnTo>
                  <a:pt x="0" y="165204"/>
                </a:lnTo>
                <a:lnTo>
                  <a:pt x="0" y="165206"/>
                </a:lnTo>
                <a:close/>
              </a:path>
            </a:pathLst>
          </a:cu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僅待審、核可時可使用項目審核</a:t>
            </a:r>
          </a:p>
        </p:txBody>
      </p:sp>
      <p:sp>
        <p:nvSpPr>
          <p:cNvPr id="10" name="矩形 9"/>
          <p:cNvSpPr/>
          <p:nvPr/>
        </p:nvSpPr>
        <p:spPr>
          <a:xfrm>
            <a:off x="5750908" y="1517830"/>
            <a:ext cx="864096" cy="4655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3933056" y="2587594"/>
            <a:ext cx="864096" cy="4655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5750907" y="3356368"/>
            <a:ext cx="688803" cy="32068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5" name="矩形 14"/>
          <p:cNvSpPr/>
          <p:nvPr/>
        </p:nvSpPr>
        <p:spPr>
          <a:xfrm>
            <a:off x="5733256" y="2556479"/>
            <a:ext cx="864096" cy="4655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圓角矩形圖說文字 15"/>
          <p:cNvSpPr/>
          <p:nvPr/>
        </p:nvSpPr>
        <p:spPr>
          <a:xfrm>
            <a:off x="4056986" y="3961005"/>
            <a:ext cx="2038322" cy="396044"/>
          </a:xfrm>
          <a:prstGeom prst="wedgeRoundRectCallout">
            <a:avLst>
              <a:gd name="adj1" fmla="val 35815"/>
              <a:gd name="adj2" fmla="val -9224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退回所屬無法進行審核</a:t>
            </a:r>
          </a:p>
        </p:txBody>
      </p:sp>
    </p:spTree>
    <p:extLst>
      <p:ext uri="{BB962C8B-B14F-4D97-AF65-F5344CB8AC3E}">
        <p14:creationId xmlns:p14="http://schemas.microsoft.com/office/powerpoint/2010/main" val="3079281360"/>
      </p:ext>
    </p:extLst>
  </p:cSld>
  <p:clrMapOvr>
    <a:masterClrMapping/>
  </p:clrMapOvr>
  <p:transition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單位預算主計人員審核狀態</a:t>
            </a:r>
            <a:br>
              <a:rPr lang="en-US" altLang="zh-TW" dirty="0"/>
            </a:br>
            <a:r>
              <a:rPr lang="en-US" altLang="zh-TW" dirty="0"/>
              <a:t>	</a:t>
            </a:r>
            <a:r>
              <a:rPr lang="zh-TW" altLang="en-US" dirty="0"/>
              <a:t>填報基金年度預算及預期成果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41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46" y="1131591"/>
            <a:ext cx="6482436" cy="52863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8920" y="1758088"/>
            <a:ext cx="3500781" cy="334986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圓角矩形圖說文字 6"/>
          <p:cNvSpPr/>
          <p:nvPr/>
        </p:nvSpPr>
        <p:spPr>
          <a:xfrm>
            <a:off x="2121164" y="977651"/>
            <a:ext cx="1534294" cy="603134"/>
          </a:xfrm>
          <a:prstGeom prst="wedgeRoundRectCallout">
            <a:avLst>
              <a:gd name="adj1" fmla="val 57632"/>
              <a:gd name="adj2" fmla="val -695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200" dirty="0">
                <a:latin typeface="+mj-ea"/>
                <a:ea typeface="+mj-ea"/>
              </a:rPr>
              <a:t>全部狀態為核可，確認後填寫年度預期成果</a:t>
            </a:r>
          </a:p>
        </p:txBody>
      </p:sp>
      <p:sp>
        <p:nvSpPr>
          <p:cNvPr id="8" name="矩形 7"/>
          <p:cNvSpPr/>
          <p:nvPr/>
        </p:nvSpPr>
        <p:spPr>
          <a:xfrm>
            <a:off x="4217822" y="1254169"/>
            <a:ext cx="360040" cy="3761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5373216" y="1065500"/>
            <a:ext cx="1351865" cy="2537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0" name="直線單箭頭接點 9"/>
          <p:cNvCxnSpPr/>
          <p:nvPr/>
        </p:nvCxnSpPr>
        <p:spPr>
          <a:xfrm flipH="1">
            <a:off x="5445223" y="1314029"/>
            <a:ext cx="473839" cy="790255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/>
          <p:cNvSpPr/>
          <p:nvPr/>
        </p:nvSpPr>
        <p:spPr>
          <a:xfrm>
            <a:off x="2780928" y="2571750"/>
            <a:ext cx="947796" cy="21123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2708920" y="4457910"/>
            <a:ext cx="3600400" cy="5369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圓角矩形圖說文字 12"/>
          <p:cNvSpPr/>
          <p:nvPr/>
        </p:nvSpPr>
        <p:spPr>
          <a:xfrm>
            <a:off x="1743488" y="3235434"/>
            <a:ext cx="1012771" cy="430718"/>
          </a:xfrm>
          <a:prstGeom prst="wedgeRoundRectCallout">
            <a:avLst>
              <a:gd name="adj1" fmla="val 79610"/>
              <a:gd name="adj2" fmla="val -54137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填寫內容</a:t>
            </a:r>
          </a:p>
        </p:txBody>
      </p:sp>
      <p:sp>
        <p:nvSpPr>
          <p:cNvPr id="14" name="爆炸 1 13"/>
          <p:cNvSpPr/>
          <p:nvPr/>
        </p:nvSpPr>
        <p:spPr>
          <a:xfrm>
            <a:off x="224645" y="1758088"/>
            <a:ext cx="2376264" cy="1533742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注意</a:t>
            </a:r>
            <a:r>
              <a:rPr lang="en-US" altLang="zh-TW" sz="1200" b="1" dirty="0">
                <a:solidFill>
                  <a:schemeClr val="bg1"/>
                </a:solidFill>
                <a:latin typeface="+mj-ea"/>
                <a:ea typeface="+mj-ea"/>
              </a:rPr>
              <a:t>:</a:t>
            </a:r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需有年度預算與預期成果才能進行後續送審</a:t>
            </a:r>
          </a:p>
        </p:txBody>
      </p:sp>
      <p:sp>
        <p:nvSpPr>
          <p:cNvPr id="16" name="爆炸 1 15"/>
          <p:cNvSpPr/>
          <p:nvPr/>
        </p:nvSpPr>
        <p:spPr>
          <a:xfrm>
            <a:off x="583895" y="3777974"/>
            <a:ext cx="2143664" cy="1288788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注意</a:t>
            </a:r>
            <a:r>
              <a:rPr lang="en-US" altLang="zh-TW" sz="1200" b="1" dirty="0">
                <a:solidFill>
                  <a:schemeClr val="bg1"/>
                </a:solidFill>
                <a:latin typeface="+mj-ea"/>
                <a:ea typeface="+mj-ea"/>
              </a:rPr>
              <a:t>:</a:t>
            </a:r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填寫內容須與上年比較</a:t>
            </a:r>
          </a:p>
        </p:txBody>
      </p:sp>
      <p:sp>
        <p:nvSpPr>
          <p:cNvPr id="17" name="文字方塊 16"/>
          <p:cNvSpPr txBox="1"/>
          <p:nvPr/>
        </p:nvSpPr>
        <p:spPr>
          <a:xfrm>
            <a:off x="3547213" y="4434010"/>
            <a:ext cx="27758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1600" dirty="0">
                <a:solidFill>
                  <a:srgbClr val="FF0000"/>
                </a:solidFill>
                <a:latin typeface="+mj-ea"/>
                <a:ea typeface="+mj-ea"/>
              </a:rPr>
              <a:t>填寫內容，與上年度之比較增、減原因</a:t>
            </a:r>
            <a:r>
              <a:rPr lang="en-US" altLang="zh-TW" sz="1600" dirty="0">
                <a:solidFill>
                  <a:srgbClr val="FF0000"/>
                </a:solidFill>
                <a:latin typeface="+mj-ea"/>
                <a:ea typeface="+mj-ea"/>
              </a:rPr>
              <a:t>!!</a:t>
            </a:r>
            <a:endParaRPr lang="zh-TW" altLang="en-US" sz="1600" dirty="0">
              <a:solidFill>
                <a:srgbClr val="FF0000"/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658512578"/>
      </p:ext>
    </p:extLst>
  </p:cSld>
  <p:clrMapOvr>
    <a:masterClrMapping/>
  </p:clrMapOvr>
  <p:transition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單位預算主計人員審核</a:t>
            </a:r>
            <a:br>
              <a:rPr lang="en-US" altLang="zh-TW" dirty="0"/>
            </a:br>
            <a:r>
              <a:rPr lang="en-US" altLang="zh-TW" dirty="0"/>
              <a:t>	</a:t>
            </a:r>
            <a:r>
              <a:rPr lang="zh-TW" altLang="en-US" dirty="0"/>
              <a:t>送交主管機關主計人員審核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42</a:t>
            </a:fld>
            <a:endParaRPr lang="zh-TW" altLang="en-US" dirty="0"/>
          </a:p>
        </p:txBody>
      </p:sp>
      <p:pic>
        <p:nvPicPr>
          <p:cNvPr id="6" name="圖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" y="1131590"/>
            <a:ext cx="6615354" cy="55627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矩形 6"/>
          <p:cNvSpPr/>
          <p:nvPr/>
        </p:nvSpPr>
        <p:spPr>
          <a:xfrm>
            <a:off x="5238929" y="1053330"/>
            <a:ext cx="1224136" cy="25379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9" name="圖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4944" y="1748306"/>
            <a:ext cx="1857357" cy="325783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0" name="圓角矩形圖說文字 9"/>
          <p:cNvSpPr/>
          <p:nvPr/>
        </p:nvSpPr>
        <p:spPr>
          <a:xfrm>
            <a:off x="1832868" y="931961"/>
            <a:ext cx="2020812" cy="765312"/>
          </a:xfrm>
          <a:prstGeom prst="wedgeRoundRectCallout">
            <a:avLst>
              <a:gd name="adj1" fmla="val 62950"/>
              <a:gd name="adj2" fmla="val 4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200" dirty="0">
                <a:solidFill>
                  <a:srgbClr val="008000"/>
                </a:solidFill>
                <a:latin typeface="+mj-ea"/>
                <a:ea typeface="+mj-ea"/>
              </a:rPr>
              <a:t>所有填報為核可，且填寫機關年度基金預期成果即可送交主管機關主計人員</a:t>
            </a:r>
          </a:p>
        </p:txBody>
      </p:sp>
      <p:sp>
        <p:nvSpPr>
          <p:cNvPr id="11" name="矩形 10"/>
          <p:cNvSpPr/>
          <p:nvPr/>
        </p:nvSpPr>
        <p:spPr>
          <a:xfrm>
            <a:off x="4184076" y="1307125"/>
            <a:ext cx="360040" cy="353063"/>
          </a:xfrm>
          <a:prstGeom prst="rect">
            <a:avLst/>
          </a:prstGeom>
          <a:noFill/>
          <a:ln w="28575">
            <a:solidFill>
              <a:srgbClr val="4AAC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矩形 11"/>
          <p:cNvSpPr/>
          <p:nvPr/>
        </p:nvSpPr>
        <p:spPr>
          <a:xfrm>
            <a:off x="3645024" y="1881878"/>
            <a:ext cx="329794" cy="7330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圓角矩形圖說文字 12"/>
          <p:cNvSpPr/>
          <p:nvPr/>
        </p:nvSpPr>
        <p:spPr>
          <a:xfrm>
            <a:off x="818063" y="2786157"/>
            <a:ext cx="1741580" cy="792088"/>
          </a:xfrm>
          <a:prstGeom prst="wedgeRoundRectCallout">
            <a:avLst>
              <a:gd name="adj1" fmla="val 74692"/>
              <a:gd name="adj2" fmla="val -1678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200" dirty="0">
                <a:latin typeface="+mj-ea"/>
                <a:ea typeface="+mj-ea"/>
              </a:rPr>
              <a:t>確認送審項，確定後提交至送交主管機關主計人員進行審核</a:t>
            </a:r>
          </a:p>
        </p:txBody>
      </p:sp>
      <p:cxnSp>
        <p:nvCxnSpPr>
          <p:cNvPr id="15" name="直線單箭頭接點 14"/>
          <p:cNvCxnSpPr/>
          <p:nvPr/>
        </p:nvCxnSpPr>
        <p:spPr>
          <a:xfrm flipH="1">
            <a:off x="4544116" y="1314029"/>
            <a:ext cx="1374948" cy="695300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矩形 18"/>
          <p:cNvSpPr/>
          <p:nvPr/>
        </p:nvSpPr>
        <p:spPr>
          <a:xfrm>
            <a:off x="4067259" y="1053330"/>
            <a:ext cx="1171669" cy="258619"/>
          </a:xfrm>
          <a:prstGeom prst="rect">
            <a:avLst/>
          </a:prstGeom>
          <a:noFill/>
          <a:ln w="28575">
            <a:solidFill>
              <a:srgbClr val="4AAC9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 19"/>
          <p:cNvSpPr/>
          <p:nvPr/>
        </p:nvSpPr>
        <p:spPr>
          <a:xfrm>
            <a:off x="3645024" y="4889162"/>
            <a:ext cx="329794" cy="73305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弧形箭號 (下彎) 7"/>
          <p:cNvSpPr/>
          <p:nvPr/>
        </p:nvSpPr>
        <p:spPr>
          <a:xfrm rot="20700340">
            <a:off x="5022904" y="883945"/>
            <a:ext cx="432048" cy="192959"/>
          </a:xfrm>
          <a:prstGeom prst="curvedDownArrow">
            <a:avLst/>
          </a:prstGeom>
          <a:solidFill>
            <a:srgbClr val="4AAC9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2234655"/>
      </p:ext>
    </p:extLst>
  </p:cSld>
  <p:clrMapOvr>
    <a:masterClrMapping/>
  </p:clrMapOvr>
  <p:transition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主管機關主計人員審核</a:t>
            </a:r>
          </a:p>
        </p:txBody>
      </p:sp>
      <p:sp>
        <p:nvSpPr>
          <p:cNvPr id="6" name="文字版面配置區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基金預算</a:t>
            </a:r>
            <a:r>
              <a:rPr lang="en-US" altLang="zh-TW" dirty="0"/>
              <a:t>(</a:t>
            </a:r>
            <a:r>
              <a:rPr lang="zh-TW" altLang="en-US" dirty="0"/>
              <a:t>營業、非營業基金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43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34752135"/>
      </p:ext>
    </p:extLst>
  </p:cSld>
  <p:clrMapOvr>
    <a:masterClrMapping/>
  </p:clrMapOvr>
  <p:transition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主管機關主計人員審核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44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175" y="1923678"/>
            <a:ext cx="6525344" cy="1448875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圓角矩形圖說文字 5"/>
          <p:cNvSpPr/>
          <p:nvPr/>
        </p:nvSpPr>
        <p:spPr>
          <a:xfrm>
            <a:off x="2631911" y="1389250"/>
            <a:ext cx="2310026" cy="504056"/>
          </a:xfrm>
          <a:prstGeom prst="wedgeRoundRectCallout">
            <a:avLst>
              <a:gd name="adj1" fmla="val -41847"/>
              <a:gd name="adj2" fmla="val 13776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選取年度、類型、版別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en-US" altLang="zh-TW" sz="1400" dirty="0">
                <a:latin typeface="+mj-ea"/>
                <a:ea typeface="+mj-ea"/>
              </a:rPr>
              <a:t>(</a:t>
            </a:r>
            <a:r>
              <a:rPr lang="zh-TW" altLang="en-US" sz="1400" dirty="0">
                <a:latin typeface="+mj-ea"/>
                <a:ea typeface="+mj-ea"/>
              </a:rPr>
              <a:t>自動變更內選項</a:t>
            </a:r>
            <a:r>
              <a:rPr lang="en-US" altLang="zh-TW" sz="1400" dirty="0">
                <a:latin typeface="+mj-ea"/>
                <a:ea typeface="+mj-ea"/>
              </a:rPr>
              <a:t>)</a:t>
            </a:r>
            <a:endParaRPr lang="zh-TW" altLang="en-US" sz="1400" dirty="0">
              <a:latin typeface="+mj-ea"/>
              <a:ea typeface="+mj-ea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86686" y="2453542"/>
            <a:ext cx="761049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矩形 7"/>
          <p:cNvSpPr/>
          <p:nvPr/>
        </p:nvSpPr>
        <p:spPr>
          <a:xfrm>
            <a:off x="1047735" y="2453542"/>
            <a:ext cx="875194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9" name="矩形 8"/>
          <p:cNvSpPr/>
          <p:nvPr/>
        </p:nvSpPr>
        <p:spPr>
          <a:xfrm>
            <a:off x="1983839" y="2453542"/>
            <a:ext cx="1440160" cy="24577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矩形 9"/>
          <p:cNvSpPr/>
          <p:nvPr/>
        </p:nvSpPr>
        <p:spPr>
          <a:xfrm>
            <a:off x="3928055" y="2957597"/>
            <a:ext cx="875194" cy="4149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 10"/>
          <p:cNvSpPr/>
          <p:nvPr/>
        </p:nvSpPr>
        <p:spPr>
          <a:xfrm>
            <a:off x="5750206" y="2983145"/>
            <a:ext cx="875194" cy="41495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圓角矩形圖說文字 12"/>
          <p:cNvSpPr/>
          <p:nvPr/>
        </p:nvSpPr>
        <p:spPr>
          <a:xfrm>
            <a:off x="4005064" y="3651870"/>
            <a:ext cx="2310026" cy="504056"/>
          </a:xfrm>
          <a:prstGeom prst="wedgeRoundRectCallout">
            <a:avLst>
              <a:gd name="adj1" fmla="val 40708"/>
              <a:gd name="adj2" fmla="val -839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審核該單位之填報項目</a:t>
            </a:r>
          </a:p>
        </p:txBody>
      </p:sp>
    </p:spTree>
    <p:extLst>
      <p:ext uri="{BB962C8B-B14F-4D97-AF65-F5344CB8AC3E}">
        <p14:creationId xmlns:p14="http://schemas.microsoft.com/office/powerpoint/2010/main" val="624748286"/>
      </p:ext>
    </p:extLst>
  </p:cSld>
  <p:clrMapOvr>
    <a:masterClrMapping/>
  </p:clrMapOvr>
  <p:transition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圖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068" y="948094"/>
            <a:ext cx="3639778" cy="210978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45</a:t>
            </a:fld>
            <a:endParaRPr lang="zh-TW" altLang="en-US" dirty="0"/>
          </a:p>
        </p:txBody>
      </p:sp>
      <p:sp>
        <p:nvSpPr>
          <p:cNvPr id="7" name="圓角矩形圖說文字 6"/>
          <p:cNvSpPr/>
          <p:nvPr/>
        </p:nvSpPr>
        <p:spPr>
          <a:xfrm>
            <a:off x="1350017" y="1378153"/>
            <a:ext cx="1141201" cy="399361"/>
          </a:xfrm>
          <a:prstGeom prst="wedgeRoundRectCallout">
            <a:avLst>
              <a:gd name="adj1" fmla="val -36794"/>
              <a:gd name="adj2" fmla="val 68290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400" dirty="0">
                <a:latin typeface="+mj-ea"/>
                <a:ea typeface="+mj-ea"/>
              </a:rPr>
              <a:t>單位合計</a:t>
            </a: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156" y="2599260"/>
            <a:ext cx="3618402" cy="154967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矩形 7"/>
          <p:cNvSpPr/>
          <p:nvPr/>
        </p:nvSpPr>
        <p:spPr>
          <a:xfrm>
            <a:off x="168427" y="2662218"/>
            <a:ext cx="360040" cy="144016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2" name="直線單箭頭接點 11"/>
          <p:cNvCxnSpPr>
            <a:endCxn id="19" idx="1"/>
          </p:cNvCxnSpPr>
          <p:nvPr/>
        </p:nvCxnSpPr>
        <p:spPr>
          <a:xfrm flipV="1">
            <a:off x="455961" y="2173633"/>
            <a:ext cx="3174343" cy="485880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圖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0304" y="1276818"/>
            <a:ext cx="3035160" cy="179362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圖片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7354" y="3356182"/>
            <a:ext cx="3456919" cy="157289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11" name="矩形 10"/>
          <p:cNvSpPr/>
          <p:nvPr/>
        </p:nvSpPr>
        <p:spPr>
          <a:xfrm>
            <a:off x="585012" y="3244761"/>
            <a:ext cx="713454" cy="14627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cxnSp>
        <p:nvCxnSpPr>
          <p:cNvPr id="14" name="直線單箭頭接點 13"/>
          <p:cNvCxnSpPr/>
          <p:nvPr/>
        </p:nvCxnSpPr>
        <p:spPr>
          <a:xfrm>
            <a:off x="1362445" y="3362236"/>
            <a:ext cx="1994547" cy="480756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圓角矩形 17"/>
          <p:cNvSpPr/>
          <p:nvPr/>
        </p:nvSpPr>
        <p:spPr>
          <a:xfrm>
            <a:off x="4555202" y="3252941"/>
            <a:ext cx="1373398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16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審核意見</a:t>
            </a:r>
            <a:endParaRPr lang="zh-TW" altLang="en-US" sz="1200" dirty="0">
              <a:solidFill>
                <a:srgbClr val="0000FF"/>
              </a:solidFill>
              <a:latin typeface="+mj-ea"/>
              <a:ea typeface="+mj-ea"/>
            </a:endParaRPr>
          </a:p>
        </p:txBody>
      </p:sp>
      <p:sp>
        <p:nvSpPr>
          <p:cNvPr id="24" name="圓角矩形 23"/>
          <p:cNvSpPr/>
          <p:nvPr/>
        </p:nvSpPr>
        <p:spPr>
          <a:xfrm>
            <a:off x="4437112" y="1050439"/>
            <a:ext cx="1634834" cy="36004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zh-TW" altLang="en-US" sz="1600" dirty="0">
                <a:solidFill>
                  <a:srgbClr val="0000FF"/>
                </a:solidFill>
                <a:latin typeface="+mj-ea"/>
                <a:ea typeface="+mj-ea"/>
                <a:sym typeface="Wingdings" panose="05000000000000000000" pitchFamily="2" charset="2"/>
              </a:rPr>
              <a:t>修改填報項目</a:t>
            </a:r>
          </a:p>
        </p:txBody>
      </p:sp>
      <p:sp>
        <p:nvSpPr>
          <p:cNvPr id="25" name="標題 2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主管機關主計人員審核</a:t>
            </a:r>
            <a:br>
              <a:rPr lang="en-US" altLang="zh-TW" dirty="0"/>
            </a:br>
            <a:r>
              <a:rPr lang="en-US" altLang="zh-TW" dirty="0"/>
              <a:t>				</a:t>
            </a:r>
            <a:r>
              <a:rPr lang="zh-TW" altLang="en-US" dirty="0"/>
              <a:t>項目審核</a:t>
            </a:r>
            <a:r>
              <a:rPr lang="en-US" altLang="zh-TW" dirty="0"/>
              <a:t>(1/2)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17717599"/>
      </p:ext>
    </p:extLst>
  </p:cSld>
  <p:clrMapOvr>
    <a:masterClrMapping/>
  </p:clrMapOvr>
  <p:transition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基金</a:t>
            </a:r>
            <a:r>
              <a:rPr lang="en-US" altLang="zh-TW" dirty="0"/>
              <a:t>-</a:t>
            </a:r>
            <a:r>
              <a:rPr lang="zh-TW" altLang="en-US" dirty="0"/>
              <a:t>主管機關主計人員審核</a:t>
            </a:r>
            <a:br>
              <a:rPr lang="en-US" altLang="zh-TW" dirty="0"/>
            </a:br>
            <a:r>
              <a:rPr lang="en-US" altLang="zh-TW" dirty="0"/>
              <a:t>			</a:t>
            </a:r>
            <a:r>
              <a:rPr lang="zh-TW" altLang="en-US" dirty="0"/>
              <a:t>項目審核</a:t>
            </a:r>
            <a:r>
              <a:rPr lang="en-US" altLang="zh-TW" dirty="0"/>
              <a:t>(2/2)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46</a:t>
            </a:fld>
            <a:endParaRPr lang="zh-TW" altLang="en-US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74" y="968835"/>
            <a:ext cx="5912151" cy="357854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圓角矩形圖說文字 5"/>
          <p:cNvSpPr/>
          <p:nvPr/>
        </p:nvSpPr>
        <p:spPr>
          <a:xfrm>
            <a:off x="2276872" y="1758637"/>
            <a:ext cx="2254346" cy="396044"/>
          </a:xfrm>
          <a:prstGeom prst="wedgeRoundRectCallout">
            <a:avLst>
              <a:gd name="adj1" fmla="val -34889"/>
              <a:gd name="adj2" fmla="val -9224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針對各項，審查人員意見列表</a:t>
            </a:r>
          </a:p>
        </p:txBody>
      </p:sp>
      <p:sp>
        <p:nvSpPr>
          <p:cNvPr id="7" name="矩形 6"/>
          <p:cNvSpPr/>
          <p:nvPr/>
        </p:nvSpPr>
        <p:spPr>
          <a:xfrm>
            <a:off x="5583432" y="1491630"/>
            <a:ext cx="501906" cy="2250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8" name="圓角矩形圖說文字 7"/>
          <p:cNvSpPr/>
          <p:nvPr/>
        </p:nvSpPr>
        <p:spPr>
          <a:xfrm>
            <a:off x="4858529" y="881565"/>
            <a:ext cx="1951711" cy="396044"/>
          </a:xfrm>
          <a:prstGeom prst="wedgeRoundRectCallout">
            <a:avLst>
              <a:gd name="adj1" fmla="val 11306"/>
              <a:gd name="adj2" fmla="val 7232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只有自己能進行修改刪除</a:t>
            </a:r>
          </a:p>
        </p:txBody>
      </p:sp>
      <p:sp>
        <p:nvSpPr>
          <p:cNvPr id="9" name="圓角矩形圖說文字 8"/>
          <p:cNvSpPr/>
          <p:nvPr/>
        </p:nvSpPr>
        <p:spPr>
          <a:xfrm>
            <a:off x="3048812" y="2584605"/>
            <a:ext cx="2254346" cy="396044"/>
          </a:xfrm>
          <a:prstGeom prst="wedgeRoundRectCallout">
            <a:avLst>
              <a:gd name="adj1" fmla="val -63800"/>
              <a:gd name="adj2" fmla="val -13642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dirty="0">
                <a:latin typeface="+mj-ea"/>
                <a:ea typeface="+mj-ea"/>
              </a:rPr>
              <a:t>審核人員審核意見列表</a:t>
            </a:r>
          </a:p>
        </p:txBody>
      </p:sp>
      <p:sp>
        <p:nvSpPr>
          <p:cNvPr id="10" name="矩形 9"/>
          <p:cNvSpPr/>
          <p:nvPr/>
        </p:nvSpPr>
        <p:spPr>
          <a:xfrm>
            <a:off x="506466" y="3240542"/>
            <a:ext cx="1104164" cy="19497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圓角矩形圖說文字 10"/>
          <p:cNvSpPr/>
          <p:nvPr/>
        </p:nvSpPr>
        <p:spPr>
          <a:xfrm>
            <a:off x="1779283" y="3338027"/>
            <a:ext cx="4032448" cy="589499"/>
          </a:xfrm>
          <a:prstGeom prst="wedgeRoundRectCallout">
            <a:avLst>
              <a:gd name="adj1" fmla="val -37654"/>
              <a:gd name="adj2" fmla="val -707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待審、核可皆可再進行調整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latin typeface="+mj-ea"/>
                <a:ea typeface="+mj-ea"/>
              </a:rPr>
              <a:t>退回修正，將</a:t>
            </a:r>
            <a:r>
              <a:rPr lang="zh-TW" altLang="en-US" sz="1400">
                <a:latin typeface="+mj-ea"/>
                <a:ea typeface="+mj-ea"/>
              </a:rPr>
              <a:t>回到單位、</a:t>
            </a:r>
            <a:r>
              <a:rPr lang="zh-TW" altLang="en-US" sz="1400" dirty="0">
                <a:latin typeface="+mj-ea"/>
                <a:ea typeface="+mj-ea"/>
              </a:rPr>
              <a:t>將無法進行調整</a:t>
            </a:r>
          </a:p>
        </p:txBody>
      </p:sp>
      <p:pic>
        <p:nvPicPr>
          <p:cNvPr id="12" name="圖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4725" y="4452156"/>
            <a:ext cx="2664295" cy="61849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矩形 12"/>
          <p:cNvSpPr/>
          <p:nvPr/>
        </p:nvSpPr>
        <p:spPr>
          <a:xfrm>
            <a:off x="3125809" y="4178858"/>
            <a:ext cx="375520" cy="21971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圓角矩形圖說文字 13"/>
          <p:cNvSpPr/>
          <p:nvPr/>
        </p:nvSpPr>
        <p:spPr>
          <a:xfrm>
            <a:off x="464971" y="4508914"/>
            <a:ext cx="3036358" cy="589499"/>
          </a:xfrm>
          <a:prstGeom prst="wedgeRoundRectCallout">
            <a:avLst>
              <a:gd name="adj1" fmla="val 39235"/>
              <a:gd name="adj2" fmla="val -74089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400" dirty="0">
                <a:latin typeface="+mj-ea"/>
                <a:ea typeface="+mj-ea"/>
              </a:rPr>
              <a:t>待審可再進行調整</a:t>
            </a:r>
            <a:br>
              <a:rPr lang="en-US" altLang="zh-TW" sz="1400" dirty="0">
                <a:latin typeface="+mj-ea"/>
                <a:ea typeface="+mj-ea"/>
              </a:rPr>
            </a:br>
            <a:r>
              <a:rPr lang="zh-TW" altLang="en-US" sz="1400" dirty="0">
                <a:latin typeface="+mj-ea"/>
                <a:ea typeface="+mj-ea"/>
              </a:rPr>
              <a:t>核可、退回修正，將無法進行調整</a:t>
            </a:r>
          </a:p>
        </p:txBody>
      </p:sp>
      <p:cxnSp>
        <p:nvCxnSpPr>
          <p:cNvPr id="15" name="直線單箭頭接點 14"/>
          <p:cNvCxnSpPr/>
          <p:nvPr/>
        </p:nvCxnSpPr>
        <p:spPr>
          <a:xfrm>
            <a:off x="3468259" y="4431591"/>
            <a:ext cx="327248" cy="300165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76447885"/>
      </p:ext>
    </p:extLst>
  </p:cSld>
  <p:clrMapOvr>
    <a:masterClrMapping/>
  </p:clrMapOvr>
  <p:transition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TW" altLang="en-US" dirty="0"/>
              <a:t>公務預算</a:t>
            </a:r>
            <a:r>
              <a:rPr lang="en-US" altLang="zh-TW" dirty="0"/>
              <a:t>-</a:t>
            </a:r>
            <a:r>
              <a:rPr lang="zh-TW" altLang="en-US" dirty="0"/>
              <a:t>主管機關主計人員審核</a:t>
            </a:r>
            <a:br>
              <a:rPr lang="en-US" altLang="zh-TW" dirty="0"/>
            </a:br>
            <a:r>
              <a:rPr lang="en-US" altLang="zh-TW" dirty="0"/>
              <a:t>		</a:t>
            </a:r>
            <a:r>
              <a:rPr lang="zh-TW" altLang="en-US" dirty="0"/>
              <a:t>送交性平處</a:t>
            </a:r>
            <a:r>
              <a:rPr lang="en-US" altLang="zh-TW" dirty="0"/>
              <a:t>(</a:t>
            </a:r>
            <a:r>
              <a:rPr lang="zh-TW" altLang="en-US" dirty="0"/>
              <a:t>初審</a:t>
            </a:r>
            <a:r>
              <a:rPr lang="en-US" altLang="zh-TW" dirty="0"/>
              <a:t>)</a:t>
            </a:r>
            <a:r>
              <a:rPr lang="zh-TW" altLang="en-US" dirty="0"/>
              <a:t>審核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99980B-AC2D-4270-941B-B5A7721C9E74}" type="slidenum">
              <a:rPr lang="en-US" altLang="zh-TW" smtClean="0"/>
              <a:pPr/>
              <a:t>47</a:t>
            </a:fld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646" y="1624105"/>
            <a:ext cx="6363281" cy="525891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5384593" y="1509567"/>
            <a:ext cx="936104" cy="35999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圓角矩形圖說文字 6"/>
          <p:cNvSpPr/>
          <p:nvPr/>
        </p:nvSpPr>
        <p:spPr>
          <a:xfrm>
            <a:off x="790753" y="2262089"/>
            <a:ext cx="3359900" cy="394521"/>
          </a:xfrm>
          <a:prstGeom prst="wedgeRoundRectCallout">
            <a:avLst>
              <a:gd name="adj1" fmla="val 52327"/>
              <a:gd name="adj2" fmla="val -112903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200" dirty="0">
                <a:latin typeface="+mj-ea"/>
                <a:ea typeface="+mj-ea"/>
              </a:rPr>
              <a:t>所有填報為核可，即可提交性平處進行初審</a:t>
            </a:r>
          </a:p>
        </p:txBody>
      </p:sp>
      <p:sp>
        <p:nvSpPr>
          <p:cNvPr id="8" name="矩形 7"/>
          <p:cNvSpPr/>
          <p:nvPr/>
        </p:nvSpPr>
        <p:spPr>
          <a:xfrm>
            <a:off x="4160457" y="1748621"/>
            <a:ext cx="360040" cy="376157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" name="圖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269" y="3693187"/>
            <a:ext cx="6351905" cy="535007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3996441" y="3849770"/>
            <a:ext cx="737160" cy="33951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圓角矩形圖說文字 11"/>
          <p:cNvSpPr/>
          <p:nvPr/>
        </p:nvSpPr>
        <p:spPr>
          <a:xfrm>
            <a:off x="4011802" y="894115"/>
            <a:ext cx="1182850" cy="765312"/>
          </a:xfrm>
          <a:prstGeom prst="wedgeRoundRectCallout">
            <a:avLst>
              <a:gd name="adj1" fmla="val 64348"/>
              <a:gd name="adj2" fmla="val 49536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200" dirty="0">
                <a:latin typeface="+mj-ea"/>
                <a:ea typeface="+mj-ea"/>
              </a:rPr>
              <a:t>確定提交至性平處進行初審</a:t>
            </a:r>
          </a:p>
        </p:txBody>
      </p:sp>
      <p:sp>
        <p:nvSpPr>
          <p:cNvPr id="14" name="矩形 13"/>
          <p:cNvSpPr/>
          <p:nvPr/>
        </p:nvSpPr>
        <p:spPr>
          <a:xfrm>
            <a:off x="5528551" y="3668857"/>
            <a:ext cx="759919" cy="207328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6" name="圓角矩形圖說文字 15"/>
          <p:cNvSpPr/>
          <p:nvPr/>
        </p:nvSpPr>
        <p:spPr>
          <a:xfrm>
            <a:off x="2728545" y="4510612"/>
            <a:ext cx="1874682" cy="519413"/>
          </a:xfrm>
          <a:prstGeom prst="wedgeRoundRectCallout">
            <a:avLst>
              <a:gd name="adj1" fmla="val 30238"/>
              <a:gd name="adj2" fmla="val -76278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200" dirty="0">
                <a:latin typeface="+mj-ea"/>
                <a:ea typeface="+mj-ea"/>
              </a:rPr>
              <a:t>已提交性平處</a:t>
            </a:r>
            <a:r>
              <a:rPr lang="en-US" altLang="zh-TW" sz="1200" dirty="0">
                <a:latin typeface="+mj-ea"/>
                <a:ea typeface="+mj-ea"/>
              </a:rPr>
              <a:t>(</a:t>
            </a:r>
            <a:r>
              <a:rPr lang="zh-TW" altLang="en-US" sz="1200" dirty="0">
                <a:latin typeface="+mj-ea"/>
                <a:ea typeface="+mj-ea"/>
              </a:rPr>
              <a:t>初審</a:t>
            </a:r>
            <a:r>
              <a:rPr lang="en-US" altLang="zh-TW" sz="1200" dirty="0">
                <a:latin typeface="+mj-ea"/>
                <a:ea typeface="+mj-ea"/>
              </a:rPr>
              <a:t>)</a:t>
            </a:r>
            <a:r>
              <a:rPr lang="zh-TW" altLang="en-US" sz="1200" dirty="0">
                <a:latin typeface="+mj-ea"/>
                <a:ea typeface="+mj-ea"/>
              </a:rPr>
              <a:t>審核</a:t>
            </a:r>
          </a:p>
        </p:txBody>
      </p:sp>
      <p:sp>
        <p:nvSpPr>
          <p:cNvPr id="20" name="爆炸 1 19"/>
          <p:cNvSpPr/>
          <p:nvPr/>
        </p:nvSpPr>
        <p:spPr>
          <a:xfrm>
            <a:off x="4499252" y="2193840"/>
            <a:ext cx="2376264" cy="1342519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注意</a:t>
            </a:r>
            <a:r>
              <a:rPr lang="en-US" altLang="zh-TW" sz="1200" b="1" dirty="0">
                <a:solidFill>
                  <a:schemeClr val="bg1"/>
                </a:solidFill>
                <a:latin typeface="+mj-ea"/>
                <a:ea typeface="+mj-ea"/>
              </a:rPr>
              <a:t>:</a:t>
            </a:r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點擊將</a:t>
            </a:r>
            <a:r>
              <a:rPr lang="zh-TW" altLang="en-US" sz="1200" b="1" dirty="0">
                <a:solidFill>
                  <a:srgbClr val="FF0000"/>
                </a:solidFill>
                <a:latin typeface="+mj-ea"/>
                <a:ea typeface="+mj-ea"/>
              </a:rPr>
              <a:t>直接</a:t>
            </a:r>
            <a:r>
              <a:rPr lang="zh-TW" altLang="en-US" sz="1200" b="1" dirty="0">
                <a:solidFill>
                  <a:schemeClr val="bg1"/>
                </a:solidFill>
                <a:latin typeface="+mj-ea"/>
                <a:ea typeface="+mj-ea"/>
              </a:rPr>
              <a:t>送出審核</a:t>
            </a:r>
          </a:p>
        </p:txBody>
      </p:sp>
      <p:cxnSp>
        <p:nvCxnSpPr>
          <p:cNvPr id="17" name="直線單箭頭接點 16"/>
          <p:cNvCxnSpPr/>
          <p:nvPr/>
        </p:nvCxnSpPr>
        <p:spPr>
          <a:xfrm flipH="1">
            <a:off x="4368286" y="2045378"/>
            <a:ext cx="1194925" cy="1685968"/>
          </a:xfrm>
          <a:prstGeom prst="straightConnector1">
            <a:avLst/>
          </a:prstGeom>
          <a:ln w="19050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790155"/>
      </p:ext>
    </p:extLst>
  </p:cSld>
  <p:clrMapOvr>
    <a:masterClrMapping/>
  </p:clrMapOvr>
  <p:transition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>
          <a:xfrm>
            <a:off x="5943600" y="4218385"/>
            <a:ext cx="571500" cy="205383"/>
          </a:xfrm>
        </p:spPr>
        <p:txBody>
          <a:bodyPr/>
          <a:lstStyle/>
          <a:p>
            <a:endParaRPr lang="zh-TW" altLang="en-US" dirty="0"/>
          </a:p>
        </p:txBody>
      </p:sp>
      <p:pic>
        <p:nvPicPr>
          <p:cNvPr id="4" name="圖片 3" descr="C:\Users\tiffany\AppData\Local\Microsoft\Windows\Temporary Internet Files\Content.Word\121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6525"/>
            <a:ext cx="6858000" cy="39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矩形 5"/>
          <p:cNvSpPr/>
          <p:nvPr/>
        </p:nvSpPr>
        <p:spPr>
          <a:xfrm>
            <a:off x="1106742" y="1923678"/>
            <a:ext cx="4158462" cy="121828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spcBef>
                <a:spcPts val="450"/>
              </a:spcBef>
            </a:pPr>
            <a:endParaRPr lang="en-US" altLang="zh-TW" sz="3300" b="1" i="1" spc="38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標楷體" pitchFamily="65" charset="-120"/>
              <a:ea typeface="標楷體" pitchFamily="65" charset="-120"/>
            </a:endParaRPr>
          </a:p>
          <a:p>
            <a:pPr algn="ctr">
              <a:spcBef>
                <a:spcPts val="450"/>
              </a:spcBef>
            </a:pPr>
            <a:r>
              <a:rPr lang="zh-TW" altLang="en-US" sz="3600" b="1" spc="38" dirty="0">
                <a:ln w="11430"/>
                <a:solidFill>
                  <a:schemeClr val="tx2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j-lt"/>
                <a:ea typeface="+mj-ea"/>
                <a:cs typeface="+mj-cs"/>
              </a:rPr>
              <a:t>謝謝聆聽 </a:t>
            </a:r>
            <a:endParaRPr lang="en-US" altLang="zh-TW" sz="3600" b="1" spc="38" dirty="0">
              <a:ln w="11430"/>
              <a:solidFill>
                <a:schemeClr val="tx2">
                  <a:lumMod val="50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7" name="投影片編號版面配置區 3"/>
          <p:cNvSpPr txBox="1">
            <a:spLocks/>
          </p:cNvSpPr>
          <p:nvPr/>
        </p:nvSpPr>
        <p:spPr>
          <a:xfrm>
            <a:off x="6460331" y="4189809"/>
            <a:ext cx="342900" cy="267891"/>
          </a:xfrm>
          <a:prstGeom prst="rect">
            <a:avLst/>
          </a:prstGeom>
        </p:spPr>
        <p:txBody>
          <a:bodyPr anchor="b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TW" sz="900" dirty="0">
              <a:solidFill>
                <a:schemeClr val="bg2">
                  <a:shade val="50000"/>
                  <a:satMod val="200000"/>
                </a:schemeClr>
              </a:solidFill>
              <a:latin typeface="Arial" charset="0"/>
              <a:ea typeface="ＭＳ Ｐゴシック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0486204"/>
      </p:ext>
    </p:extLst>
  </p:cSld>
  <p:clrMapOvr>
    <a:masterClrMapping/>
  </p:clrMapOvr>
  <p:transition>
    <p:wipe dir="r"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公正">
  <a:themeElements>
    <a:clrScheme name="華麗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ffice 古典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公正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16826</TotalTime>
  <Words>1923</Words>
  <Application>Microsoft Office PowerPoint</Application>
  <PresentationFormat>自訂</PresentationFormat>
  <Paragraphs>267</Paragraphs>
  <Slides>48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48</vt:i4>
      </vt:variant>
    </vt:vector>
  </HeadingPairs>
  <TitlesOfParts>
    <vt:vector size="57" baseType="lpstr">
      <vt:lpstr>微軟正黑體</vt:lpstr>
      <vt:lpstr>標楷體</vt:lpstr>
      <vt:lpstr>Arial</vt:lpstr>
      <vt:lpstr>Calibri</vt:lpstr>
      <vt:lpstr>Segoe Print</vt:lpstr>
      <vt:lpstr>Segoe Script</vt:lpstr>
      <vt:lpstr>Times New Roman</vt:lpstr>
      <vt:lpstr>Wingdings 2</vt:lpstr>
      <vt:lpstr>公正</vt:lpstr>
      <vt:lpstr>PowerPoint 簡報</vt:lpstr>
      <vt:lpstr>大綱</vt:lpstr>
      <vt:lpstr>系統簡介</vt:lpstr>
      <vt:lpstr>帳號權限</vt:lpstr>
      <vt:lpstr>使用角色及權限</vt:lpstr>
      <vt:lpstr>系統權限授權</vt:lpstr>
      <vt:lpstr>權限申請及授權</vt:lpstr>
      <vt:lpstr>功能操作</vt:lpstr>
      <vt:lpstr>單位填報</vt:lpstr>
      <vt:lpstr>公務預算-單位填報</vt:lpstr>
      <vt:lpstr>公務預算-單位填報   新增、修改填報內容</vt:lpstr>
      <vt:lpstr>公務預算-單位填報      新增、修改法律項目、政策綱領</vt:lpstr>
      <vt:lpstr>公務預算-單位填報                                填報說明</vt:lpstr>
      <vt:lpstr>公務預算-單位填報             複製表單</vt:lpstr>
      <vt:lpstr>公務預算-單位填報    表單防護機制</vt:lpstr>
      <vt:lpstr>公務預算-單位填報    表單狀態及功能</vt:lpstr>
      <vt:lpstr>單位預算主計人員審核</vt:lpstr>
      <vt:lpstr>公務預算-單位預算主計人員審核</vt:lpstr>
      <vt:lpstr>公務預算-單位預算主計人員審核    項目審核(1/2)</vt:lpstr>
      <vt:lpstr>公務預算-單位預算主計人員審核    項目審核(2/2)</vt:lpstr>
      <vt:lpstr>公務預算-單位預算主計人員審核     狀態及功能</vt:lpstr>
      <vt:lpstr>主管機關主計人員審核</vt:lpstr>
      <vt:lpstr>公務預算-主管機關主計人員審核</vt:lpstr>
      <vt:lpstr>公務預算-主管機關主計人員審核     審核(1/2)</vt:lpstr>
      <vt:lpstr>公務預算-主管機關主計人員審核     審核(2/2)</vt:lpstr>
      <vt:lpstr>公務預算-主管機關主計人員審核  填報機關年度預算與預期成果</vt:lpstr>
      <vt:lpstr>公務預算-主管機關主計人員審核   送交性平處(初審)審核</vt:lpstr>
      <vt:lpstr>單位填報</vt:lpstr>
      <vt:lpstr>基金-單位填報</vt:lpstr>
      <vt:lpstr>基金-單位填報   新增、修改填報內容</vt:lpstr>
      <vt:lpstr>基金-單位填報      新增、修改法律項目、政策綱領</vt:lpstr>
      <vt:lpstr>基金-單位填報                                填報說明</vt:lpstr>
      <vt:lpstr>基金-單位填報             複製表單</vt:lpstr>
      <vt:lpstr>基金-單位填報    表單防護機制</vt:lpstr>
      <vt:lpstr>基金-單位填報    表單狀態及功能</vt:lpstr>
      <vt:lpstr>單位預算主計人員審核</vt:lpstr>
      <vt:lpstr>基金預算-單位預算主計人員審核</vt:lpstr>
      <vt:lpstr>基金-單位預算主計人員審核    項目審核(1/2)</vt:lpstr>
      <vt:lpstr>基金-單位預算主計人員審核    項目審核(2/2)</vt:lpstr>
      <vt:lpstr>基金-單位預算主計人員審核    審核狀態及功能</vt:lpstr>
      <vt:lpstr>基金-單位預算主計人員審核狀態  填報基金年度預算及預期成果</vt:lpstr>
      <vt:lpstr>基金-單位預算主計人員審核  送交主管機關主計人員審核</vt:lpstr>
      <vt:lpstr>主管機關主計人員審核</vt:lpstr>
      <vt:lpstr>基金-主管機關主計人員審核</vt:lpstr>
      <vt:lpstr>基金-主管機關主計人員審核     項目審核(1/2)</vt:lpstr>
      <vt:lpstr>基金-主管機關主計人員審核    項目審核(2/2)</vt:lpstr>
      <vt:lpstr>公務預算-主管機關主計人員審核   送交性平處(初審)審核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本院性別平等處 業務報告</dc:title>
  <dc:creator>user</dc:creator>
  <cp:lastModifiedBy>黃于珊</cp:lastModifiedBy>
  <cp:revision>1596</cp:revision>
  <cp:lastPrinted>2019-12-27T03:54:53Z</cp:lastPrinted>
  <dcterms:created xsi:type="dcterms:W3CDTF">2012-07-25T08:09:20Z</dcterms:created>
  <dcterms:modified xsi:type="dcterms:W3CDTF">2026-10-13T07:32:10Z</dcterms:modified>
</cp:coreProperties>
</file>